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4"/>
  </p:sldMasterIdLst>
  <p:sldIdLst>
    <p:sldId id="269" r:id="rId5"/>
    <p:sldId id="257" r:id="rId6"/>
    <p:sldId id="258" r:id="rId7"/>
    <p:sldId id="267" r:id="rId8"/>
    <p:sldId id="259" r:id="rId9"/>
    <p:sldId id="260" r:id="rId10"/>
    <p:sldId id="261" r:id="rId11"/>
    <p:sldId id="268" r:id="rId12"/>
    <p:sldId id="271" r:id="rId13"/>
    <p:sldId id="270" r:id="rId14"/>
    <p:sldId id="272" r:id="rId15"/>
    <p:sldId id="273" r:id="rId16"/>
    <p:sldId id="274" r:id="rId17"/>
    <p:sldId id="275" r:id="rId18"/>
    <p:sldId id="276" r:id="rId19"/>
    <p:sldId id="262" r:id="rId20"/>
    <p:sldId id="263"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70A0E6-0B07-EE54-14F8-586A1A1A3F36}" v="277" dt="2023-07-23T14:10:57.020"/>
    <p1510:client id="{4846E6F7-A827-C2D6-098A-8526F5BF6824}" v="280" dt="2023-07-23T20:07:24.847"/>
    <p1510:client id="{4A22B3B1-F60E-AD31-8640-E6CEE978BEF7}" v="133" dt="2023-07-23T21:20:56.182"/>
    <p1510:client id="{65467A57-C4BF-FEE2-EAEE-6591EE49D265}" v="226" dt="2023-07-24T02:04:51.589"/>
    <p1510:client id="{7762C8D3-BFC9-B045-9B4E-195137FE48BB}" v="2" dt="2023-07-24T03:38:04.022"/>
    <p1510:client id="{7BC3BC69-79DC-4046-9B76-40F455F235F5}" v="4365" dt="2023-07-24T03:59:49.490"/>
    <p1510:client id="{7CC674E5-B058-FE5E-49E3-F753505AD1B2}" v="716" dt="2023-07-24T01:24:12.517"/>
    <p1510:client id="{B773E291-091E-F4F2-377D-078B94B3A219}" v="1099" dt="2023-07-23T22:38:04.899"/>
    <p1510:client id="{D430E70F-18AA-1EA7-180A-0B1AAD16159B}" v="2171" dt="2023-07-23T19:20:51.700"/>
    <p1510:client id="{E0CBDFFE-80C7-93A7-651E-BDA64BAD5EA3}" v="140" dt="2023-07-24T03:39:40.2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5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C1A383-4FDF-4B8F-980B-920C729964DD}" type="doc">
      <dgm:prSet loTypeId="urn:diagrams.loki3.com/VaryingWidthList" loCatId="list" qsTypeId="urn:microsoft.com/office/officeart/2005/8/quickstyle/simple5" qsCatId="simple" csTypeId="urn:microsoft.com/office/officeart/2005/8/colors/accent4_4" csCatId="accent4" phldr="1"/>
      <dgm:spPr/>
      <dgm:t>
        <a:bodyPr/>
        <a:lstStyle/>
        <a:p>
          <a:endParaRPr lang="en-US"/>
        </a:p>
      </dgm:t>
    </dgm:pt>
    <dgm:pt modelId="{E3BCA23C-8297-4BA3-AA76-9B051675D2F7}">
      <dgm:prSet phldrT="[Text]" custT="1"/>
      <dgm:spPr>
        <a:solidFill>
          <a:schemeClr val="bg2">
            <a:lumMod val="10000"/>
          </a:schemeClr>
        </a:solidFill>
      </dgm:spPr>
      <dgm:t>
        <a:bodyPr/>
        <a:lstStyle/>
        <a:p>
          <a:pPr rtl="0"/>
          <a:r>
            <a:rPr lang="en-IN" sz="1400">
              <a:latin typeface="Berlin Sans FB Demi" panose="020E0802020502020306" pitchFamily="34" charset="0"/>
            </a:rPr>
            <a:t>    Sohini     </a:t>
          </a:r>
          <a:endParaRPr lang="en-US" sz="1400">
            <a:latin typeface="Berlin Sans FB Demi" panose="020E0802020502020306" pitchFamily="34" charset="0"/>
          </a:endParaRPr>
        </a:p>
      </dgm:t>
    </dgm:pt>
    <dgm:pt modelId="{EDCC5979-9EEE-4CE8-A254-7BFAD27AE7B2}" type="parTrans" cxnId="{B730EF9C-8F17-4844-ABD1-4AC9A7DACBDD}">
      <dgm:prSet/>
      <dgm:spPr/>
      <dgm:t>
        <a:bodyPr/>
        <a:lstStyle/>
        <a:p>
          <a:endParaRPr lang="en-US"/>
        </a:p>
      </dgm:t>
    </dgm:pt>
    <dgm:pt modelId="{C8F51BF1-73BA-4E10-8C98-2C5EE9DAFAE4}" type="sibTrans" cxnId="{B730EF9C-8F17-4844-ABD1-4AC9A7DACBDD}">
      <dgm:prSet/>
      <dgm:spPr/>
      <dgm:t>
        <a:bodyPr/>
        <a:lstStyle/>
        <a:p>
          <a:endParaRPr lang="en-US"/>
        </a:p>
      </dgm:t>
    </dgm:pt>
    <dgm:pt modelId="{48D6343B-72CD-40E9-9DEE-25F4C297060A}">
      <dgm:prSet phldrT="[Text]" custT="1"/>
      <dgm:spPr>
        <a:solidFill>
          <a:schemeClr val="bg2">
            <a:lumMod val="10000"/>
          </a:schemeClr>
        </a:solidFill>
      </dgm:spPr>
      <dgm:t>
        <a:bodyPr/>
        <a:lstStyle/>
        <a:p>
          <a:r>
            <a:rPr lang="en-IN" sz="1400">
              <a:latin typeface="Berlin Sans FB Demi" panose="020E0802020502020306" pitchFamily="34" charset="0"/>
            </a:rPr>
            <a:t>Harshaanth</a:t>
          </a:r>
          <a:endParaRPr lang="en-US" sz="1400">
            <a:latin typeface="Berlin Sans FB Demi" panose="020E0802020502020306" pitchFamily="34" charset="0"/>
          </a:endParaRPr>
        </a:p>
      </dgm:t>
    </dgm:pt>
    <dgm:pt modelId="{5E99823D-6FE1-46CE-82EC-9B5331E3FD92}" type="parTrans" cxnId="{FEAA73C1-4506-4B9E-856B-42415193C46C}">
      <dgm:prSet/>
      <dgm:spPr/>
      <dgm:t>
        <a:bodyPr/>
        <a:lstStyle/>
        <a:p>
          <a:endParaRPr lang="en-US"/>
        </a:p>
      </dgm:t>
    </dgm:pt>
    <dgm:pt modelId="{9869E2DF-017A-40D9-A3A9-647AD3611644}" type="sibTrans" cxnId="{FEAA73C1-4506-4B9E-856B-42415193C46C}">
      <dgm:prSet/>
      <dgm:spPr/>
      <dgm:t>
        <a:bodyPr/>
        <a:lstStyle/>
        <a:p>
          <a:endParaRPr lang="en-US"/>
        </a:p>
      </dgm:t>
    </dgm:pt>
    <dgm:pt modelId="{F506434F-216E-4BBD-887F-810D34528AA8}">
      <dgm:prSet phldrT="[Text]" custT="1"/>
      <dgm:spPr>
        <a:solidFill>
          <a:schemeClr val="bg2">
            <a:lumMod val="10000"/>
          </a:schemeClr>
        </a:solidFill>
      </dgm:spPr>
      <dgm:t>
        <a:bodyPr/>
        <a:lstStyle/>
        <a:p>
          <a:pPr rtl="0"/>
          <a:r>
            <a:rPr lang="en-IN" sz="1400">
              <a:latin typeface="Berlin Sans FB Demi" panose="020E0802020502020306" pitchFamily="34" charset="0"/>
            </a:rPr>
            <a:t>    Joseph   </a:t>
          </a:r>
          <a:endParaRPr lang="en-US" sz="1400">
            <a:latin typeface="Berlin Sans FB Demi" panose="020E0802020502020306" pitchFamily="34" charset="0"/>
          </a:endParaRPr>
        </a:p>
      </dgm:t>
    </dgm:pt>
    <dgm:pt modelId="{00289F42-08AF-4E7A-BE7D-13C8EEC9D4FD}" type="parTrans" cxnId="{2F9DD6EC-3C36-4A10-8AFC-7F4E88CB8792}">
      <dgm:prSet/>
      <dgm:spPr/>
      <dgm:t>
        <a:bodyPr/>
        <a:lstStyle/>
        <a:p>
          <a:endParaRPr lang="en-US"/>
        </a:p>
      </dgm:t>
    </dgm:pt>
    <dgm:pt modelId="{E1A73D1E-3203-4F56-A9F1-9F807CF9A3C2}" type="sibTrans" cxnId="{2F9DD6EC-3C36-4A10-8AFC-7F4E88CB8792}">
      <dgm:prSet/>
      <dgm:spPr/>
      <dgm:t>
        <a:bodyPr/>
        <a:lstStyle/>
        <a:p>
          <a:endParaRPr lang="en-US"/>
        </a:p>
      </dgm:t>
    </dgm:pt>
    <dgm:pt modelId="{5C374D92-A932-43C9-8339-896263E5D40A}">
      <dgm:prSet phldrT="[Text]" custT="1"/>
      <dgm:spPr>
        <a:solidFill>
          <a:schemeClr val="bg2">
            <a:lumMod val="10000"/>
          </a:schemeClr>
        </a:solidFill>
      </dgm:spPr>
      <dgm:t>
        <a:bodyPr/>
        <a:lstStyle/>
        <a:p>
          <a:pPr rtl="0"/>
          <a:r>
            <a:rPr lang="en-IN" sz="1400">
              <a:latin typeface="Berlin Sans FB Demi" panose="020E0802020502020306" pitchFamily="34" charset="0"/>
            </a:rPr>
            <a:t>     Linda     </a:t>
          </a:r>
          <a:endParaRPr lang="en-US" sz="1400">
            <a:latin typeface="Berlin Sans FB Demi" panose="020E0802020502020306" pitchFamily="34" charset="0"/>
          </a:endParaRPr>
        </a:p>
      </dgm:t>
    </dgm:pt>
    <dgm:pt modelId="{B1BFF15F-E395-4415-A881-A277FE54846C}" type="parTrans" cxnId="{3B1ADD31-D4F3-49CA-8218-A10664718F3C}">
      <dgm:prSet/>
      <dgm:spPr/>
      <dgm:t>
        <a:bodyPr/>
        <a:lstStyle/>
        <a:p>
          <a:endParaRPr lang="en-US"/>
        </a:p>
      </dgm:t>
    </dgm:pt>
    <dgm:pt modelId="{A9084DAA-009A-45C6-874C-534B18B59C88}" type="sibTrans" cxnId="{3B1ADD31-D4F3-49CA-8218-A10664718F3C}">
      <dgm:prSet/>
      <dgm:spPr/>
      <dgm:t>
        <a:bodyPr/>
        <a:lstStyle/>
        <a:p>
          <a:endParaRPr lang="en-US"/>
        </a:p>
      </dgm:t>
    </dgm:pt>
    <dgm:pt modelId="{C48E4DF1-326E-4E07-9AD6-E46FB90B45BE}">
      <dgm:prSet phldrT="[Text]" custT="1"/>
      <dgm:spPr>
        <a:solidFill>
          <a:schemeClr val="bg2">
            <a:lumMod val="10000"/>
          </a:schemeClr>
        </a:solidFill>
      </dgm:spPr>
      <dgm:t>
        <a:bodyPr/>
        <a:lstStyle/>
        <a:p>
          <a:pPr rtl="0"/>
          <a:r>
            <a:rPr lang="en-IN" sz="1400">
              <a:latin typeface="Berlin Sans FB Demi" panose="020E0802020502020306" pitchFamily="34" charset="0"/>
            </a:rPr>
            <a:t>      Aldo     </a:t>
          </a:r>
          <a:endParaRPr lang="en-US" sz="1400">
            <a:latin typeface="Berlin Sans FB Demi" panose="020E0802020502020306" pitchFamily="34" charset="0"/>
          </a:endParaRPr>
        </a:p>
      </dgm:t>
    </dgm:pt>
    <dgm:pt modelId="{1830E491-1E6E-43DF-B7AE-D6D21BBE6472}" type="parTrans" cxnId="{EFA89A07-5AF0-4744-9B6E-F6FC97562F5D}">
      <dgm:prSet/>
      <dgm:spPr/>
      <dgm:t>
        <a:bodyPr/>
        <a:lstStyle/>
        <a:p>
          <a:endParaRPr lang="en-US"/>
        </a:p>
      </dgm:t>
    </dgm:pt>
    <dgm:pt modelId="{BE6F1BB4-6986-4DFD-B0F1-5CF13D19037C}" type="sibTrans" cxnId="{EFA89A07-5AF0-4744-9B6E-F6FC97562F5D}">
      <dgm:prSet/>
      <dgm:spPr/>
      <dgm:t>
        <a:bodyPr/>
        <a:lstStyle/>
        <a:p>
          <a:endParaRPr lang="en-US"/>
        </a:p>
      </dgm:t>
    </dgm:pt>
    <dgm:pt modelId="{DF8AFF09-061B-4628-813F-893FAD1946D4}" type="pres">
      <dgm:prSet presAssocID="{D4C1A383-4FDF-4B8F-980B-920C729964DD}" presName="Name0" presStyleCnt="0">
        <dgm:presLayoutVars>
          <dgm:resizeHandles/>
        </dgm:presLayoutVars>
      </dgm:prSet>
      <dgm:spPr/>
    </dgm:pt>
    <dgm:pt modelId="{E268442D-7DA0-4613-9DB4-120B26A51EE2}" type="pres">
      <dgm:prSet presAssocID="{E3BCA23C-8297-4BA3-AA76-9B051675D2F7}" presName="text" presStyleLbl="node1" presStyleIdx="0" presStyleCnt="5">
        <dgm:presLayoutVars>
          <dgm:bulletEnabled val="1"/>
        </dgm:presLayoutVars>
      </dgm:prSet>
      <dgm:spPr/>
    </dgm:pt>
    <dgm:pt modelId="{1733A41A-1EB3-4760-A273-EDCE2378CF09}" type="pres">
      <dgm:prSet presAssocID="{C8F51BF1-73BA-4E10-8C98-2C5EE9DAFAE4}" presName="space" presStyleCnt="0"/>
      <dgm:spPr/>
    </dgm:pt>
    <dgm:pt modelId="{542D66E5-9871-427C-BE0F-66CFE5EDF71D}" type="pres">
      <dgm:prSet presAssocID="{48D6343B-72CD-40E9-9DEE-25F4C297060A}" presName="text" presStyleLbl="node1" presStyleIdx="1" presStyleCnt="5">
        <dgm:presLayoutVars>
          <dgm:bulletEnabled val="1"/>
        </dgm:presLayoutVars>
      </dgm:prSet>
      <dgm:spPr/>
    </dgm:pt>
    <dgm:pt modelId="{ACF8A0AD-AEDF-4720-AE8C-22481B7C287D}" type="pres">
      <dgm:prSet presAssocID="{9869E2DF-017A-40D9-A3A9-647AD3611644}" presName="space" presStyleCnt="0"/>
      <dgm:spPr/>
    </dgm:pt>
    <dgm:pt modelId="{49EB6182-0F22-4996-B991-D92627C82BC3}" type="pres">
      <dgm:prSet presAssocID="{F506434F-216E-4BBD-887F-810D34528AA8}" presName="text" presStyleLbl="node1" presStyleIdx="2" presStyleCnt="5">
        <dgm:presLayoutVars>
          <dgm:bulletEnabled val="1"/>
        </dgm:presLayoutVars>
      </dgm:prSet>
      <dgm:spPr/>
    </dgm:pt>
    <dgm:pt modelId="{AAE5F61A-780F-4EA8-A69D-ABF079D78C30}" type="pres">
      <dgm:prSet presAssocID="{E1A73D1E-3203-4F56-A9F1-9F807CF9A3C2}" presName="space" presStyleCnt="0"/>
      <dgm:spPr/>
    </dgm:pt>
    <dgm:pt modelId="{7DF5C06F-53FF-4232-8D2B-606AA7BD81F2}" type="pres">
      <dgm:prSet presAssocID="{5C374D92-A932-43C9-8339-896263E5D40A}" presName="text" presStyleLbl="node1" presStyleIdx="3" presStyleCnt="5">
        <dgm:presLayoutVars>
          <dgm:bulletEnabled val="1"/>
        </dgm:presLayoutVars>
      </dgm:prSet>
      <dgm:spPr/>
    </dgm:pt>
    <dgm:pt modelId="{5F55C056-318E-4563-A6D2-BFDA28C7030F}" type="pres">
      <dgm:prSet presAssocID="{A9084DAA-009A-45C6-874C-534B18B59C88}" presName="space" presStyleCnt="0"/>
      <dgm:spPr/>
    </dgm:pt>
    <dgm:pt modelId="{72D7D8F8-D8B2-4EF7-9A11-2BAF4B283234}" type="pres">
      <dgm:prSet presAssocID="{C48E4DF1-326E-4E07-9AD6-E46FB90B45BE}" presName="text" presStyleLbl="node1" presStyleIdx="4" presStyleCnt="5">
        <dgm:presLayoutVars>
          <dgm:bulletEnabled val="1"/>
        </dgm:presLayoutVars>
      </dgm:prSet>
      <dgm:spPr/>
    </dgm:pt>
  </dgm:ptLst>
  <dgm:cxnLst>
    <dgm:cxn modelId="{EFA89A07-5AF0-4744-9B6E-F6FC97562F5D}" srcId="{D4C1A383-4FDF-4B8F-980B-920C729964DD}" destId="{C48E4DF1-326E-4E07-9AD6-E46FB90B45BE}" srcOrd="4" destOrd="0" parTransId="{1830E491-1E6E-43DF-B7AE-D6D21BBE6472}" sibTransId="{BE6F1BB4-6986-4DFD-B0F1-5CF13D19037C}"/>
    <dgm:cxn modelId="{2ECE241F-BFD5-47F1-BAA4-43913354EE30}" type="presOf" srcId="{48D6343B-72CD-40E9-9DEE-25F4C297060A}" destId="{542D66E5-9871-427C-BE0F-66CFE5EDF71D}" srcOrd="0" destOrd="0" presId="urn:diagrams.loki3.com/VaryingWidthList"/>
    <dgm:cxn modelId="{3B1ADD31-D4F3-49CA-8218-A10664718F3C}" srcId="{D4C1A383-4FDF-4B8F-980B-920C729964DD}" destId="{5C374D92-A932-43C9-8339-896263E5D40A}" srcOrd="3" destOrd="0" parTransId="{B1BFF15F-E395-4415-A881-A277FE54846C}" sibTransId="{A9084DAA-009A-45C6-874C-534B18B59C88}"/>
    <dgm:cxn modelId="{4F4F0433-E6F0-425E-9408-980E85FA835D}" type="presOf" srcId="{E3BCA23C-8297-4BA3-AA76-9B051675D2F7}" destId="{E268442D-7DA0-4613-9DB4-120B26A51EE2}" srcOrd="0" destOrd="0" presId="urn:diagrams.loki3.com/VaryingWidthList"/>
    <dgm:cxn modelId="{D65A7666-2A1C-45D0-8AF7-C072D0704AAE}" type="presOf" srcId="{C48E4DF1-326E-4E07-9AD6-E46FB90B45BE}" destId="{72D7D8F8-D8B2-4EF7-9A11-2BAF4B283234}" srcOrd="0" destOrd="0" presId="urn:diagrams.loki3.com/VaryingWidthList"/>
    <dgm:cxn modelId="{7570EC4A-A4F9-4E42-B68C-115AA12AAE65}" type="presOf" srcId="{F506434F-216E-4BBD-887F-810D34528AA8}" destId="{49EB6182-0F22-4996-B991-D92627C82BC3}" srcOrd="0" destOrd="0" presId="urn:diagrams.loki3.com/VaryingWidthList"/>
    <dgm:cxn modelId="{B730EF9C-8F17-4844-ABD1-4AC9A7DACBDD}" srcId="{D4C1A383-4FDF-4B8F-980B-920C729964DD}" destId="{E3BCA23C-8297-4BA3-AA76-9B051675D2F7}" srcOrd="0" destOrd="0" parTransId="{EDCC5979-9EEE-4CE8-A254-7BFAD27AE7B2}" sibTransId="{C8F51BF1-73BA-4E10-8C98-2C5EE9DAFAE4}"/>
    <dgm:cxn modelId="{C47A0B9E-6D3D-4778-8265-1B6E08B9FDAC}" type="presOf" srcId="{D4C1A383-4FDF-4B8F-980B-920C729964DD}" destId="{DF8AFF09-061B-4628-813F-893FAD1946D4}" srcOrd="0" destOrd="0" presId="urn:diagrams.loki3.com/VaryingWidthList"/>
    <dgm:cxn modelId="{BFF3CFB9-1D87-4207-AC91-14D8820EF7E4}" type="presOf" srcId="{5C374D92-A932-43C9-8339-896263E5D40A}" destId="{7DF5C06F-53FF-4232-8D2B-606AA7BD81F2}" srcOrd="0" destOrd="0" presId="urn:diagrams.loki3.com/VaryingWidthList"/>
    <dgm:cxn modelId="{FEAA73C1-4506-4B9E-856B-42415193C46C}" srcId="{D4C1A383-4FDF-4B8F-980B-920C729964DD}" destId="{48D6343B-72CD-40E9-9DEE-25F4C297060A}" srcOrd="1" destOrd="0" parTransId="{5E99823D-6FE1-46CE-82EC-9B5331E3FD92}" sibTransId="{9869E2DF-017A-40D9-A3A9-647AD3611644}"/>
    <dgm:cxn modelId="{2F9DD6EC-3C36-4A10-8AFC-7F4E88CB8792}" srcId="{D4C1A383-4FDF-4B8F-980B-920C729964DD}" destId="{F506434F-216E-4BBD-887F-810D34528AA8}" srcOrd="2" destOrd="0" parTransId="{00289F42-08AF-4E7A-BE7D-13C8EEC9D4FD}" sibTransId="{E1A73D1E-3203-4F56-A9F1-9F807CF9A3C2}"/>
    <dgm:cxn modelId="{92BE8397-4046-4E62-943D-9780B1B6CAE7}" type="presParOf" srcId="{DF8AFF09-061B-4628-813F-893FAD1946D4}" destId="{E268442D-7DA0-4613-9DB4-120B26A51EE2}" srcOrd="0" destOrd="0" presId="urn:diagrams.loki3.com/VaryingWidthList"/>
    <dgm:cxn modelId="{8A34E9BB-86AD-4D2D-ACC9-064F6A47DA5B}" type="presParOf" srcId="{DF8AFF09-061B-4628-813F-893FAD1946D4}" destId="{1733A41A-1EB3-4760-A273-EDCE2378CF09}" srcOrd="1" destOrd="0" presId="urn:diagrams.loki3.com/VaryingWidthList"/>
    <dgm:cxn modelId="{1119281B-B400-4313-8B4F-DF727C2D463B}" type="presParOf" srcId="{DF8AFF09-061B-4628-813F-893FAD1946D4}" destId="{542D66E5-9871-427C-BE0F-66CFE5EDF71D}" srcOrd="2" destOrd="0" presId="urn:diagrams.loki3.com/VaryingWidthList"/>
    <dgm:cxn modelId="{107E6868-9525-4B2E-A1AB-1BB06C34A1EB}" type="presParOf" srcId="{DF8AFF09-061B-4628-813F-893FAD1946D4}" destId="{ACF8A0AD-AEDF-4720-AE8C-22481B7C287D}" srcOrd="3" destOrd="0" presId="urn:diagrams.loki3.com/VaryingWidthList"/>
    <dgm:cxn modelId="{2C1BE673-AB96-4D55-A86B-7E8633AB7425}" type="presParOf" srcId="{DF8AFF09-061B-4628-813F-893FAD1946D4}" destId="{49EB6182-0F22-4996-B991-D92627C82BC3}" srcOrd="4" destOrd="0" presId="urn:diagrams.loki3.com/VaryingWidthList"/>
    <dgm:cxn modelId="{81B138E7-651D-4E1B-935E-F2398C80D594}" type="presParOf" srcId="{DF8AFF09-061B-4628-813F-893FAD1946D4}" destId="{AAE5F61A-780F-4EA8-A69D-ABF079D78C30}" srcOrd="5" destOrd="0" presId="urn:diagrams.loki3.com/VaryingWidthList"/>
    <dgm:cxn modelId="{3AB75AB5-599B-4D3B-87E0-0861E02DFE2A}" type="presParOf" srcId="{DF8AFF09-061B-4628-813F-893FAD1946D4}" destId="{7DF5C06F-53FF-4232-8D2B-606AA7BD81F2}" srcOrd="6" destOrd="0" presId="urn:diagrams.loki3.com/VaryingWidthList"/>
    <dgm:cxn modelId="{A34EF86A-10B8-4DA0-A79C-8781BB4DB393}" type="presParOf" srcId="{DF8AFF09-061B-4628-813F-893FAD1946D4}" destId="{5F55C056-318E-4563-A6D2-BFDA28C7030F}" srcOrd="7" destOrd="0" presId="urn:diagrams.loki3.com/VaryingWidthList"/>
    <dgm:cxn modelId="{92255DEB-9B6E-4527-8EBB-28926826B602}" type="presParOf" srcId="{DF8AFF09-061B-4628-813F-893FAD1946D4}" destId="{72D7D8F8-D8B2-4EF7-9A11-2BAF4B283234}" srcOrd="8" destOrd="0" presId="urn:diagrams.loki3.com/VaryingWidth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68442D-7DA0-4613-9DB4-120B26A51EE2}">
      <dsp:nvSpPr>
        <dsp:cNvPr id="0" name=""/>
        <dsp:cNvSpPr/>
      </dsp:nvSpPr>
      <dsp:spPr>
        <a:xfrm>
          <a:off x="107154" y="3013"/>
          <a:ext cx="945000" cy="1317685"/>
        </a:xfrm>
        <a:prstGeom prst="rect">
          <a:avLst/>
        </a:prstGeom>
        <a:solidFill>
          <a:schemeClr val="bg2">
            <a:lumMod val="1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rtl="0">
            <a:lnSpc>
              <a:spcPct val="90000"/>
            </a:lnSpc>
            <a:spcBef>
              <a:spcPct val="0"/>
            </a:spcBef>
            <a:spcAft>
              <a:spcPct val="35000"/>
            </a:spcAft>
            <a:buNone/>
          </a:pPr>
          <a:r>
            <a:rPr lang="en-IN" sz="1400" kern="1200">
              <a:latin typeface="Berlin Sans FB Demi" panose="020E0802020502020306" pitchFamily="34" charset="0"/>
            </a:rPr>
            <a:t>    Sohini     </a:t>
          </a:r>
          <a:endParaRPr lang="en-US" sz="1400" kern="1200">
            <a:latin typeface="Berlin Sans FB Demi" panose="020E0802020502020306" pitchFamily="34" charset="0"/>
          </a:endParaRPr>
        </a:p>
      </dsp:txBody>
      <dsp:txXfrm>
        <a:off x="107154" y="3013"/>
        <a:ext cx="945000" cy="1317685"/>
      </dsp:txXfrm>
    </dsp:sp>
    <dsp:sp modelId="{542D66E5-9871-427C-BE0F-66CFE5EDF71D}">
      <dsp:nvSpPr>
        <dsp:cNvPr id="0" name=""/>
        <dsp:cNvSpPr/>
      </dsp:nvSpPr>
      <dsp:spPr>
        <a:xfrm>
          <a:off x="62154" y="1386583"/>
          <a:ext cx="1035000" cy="1317685"/>
        </a:xfrm>
        <a:prstGeom prst="rect">
          <a:avLst/>
        </a:prstGeom>
        <a:solidFill>
          <a:schemeClr val="bg2">
            <a:lumMod val="1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IN" sz="1400" kern="1200">
              <a:latin typeface="Berlin Sans FB Demi" panose="020E0802020502020306" pitchFamily="34" charset="0"/>
            </a:rPr>
            <a:t>Harshaanth</a:t>
          </a:r>
          <a:endParaRPr lang="en-US" sz="1400" kern="1200">
            <a:latin typeface="Berlin Sans FB Demi" panose="020E0802020502020306" pitchFamily="34" charset="0"/>
          </a:endParaRPr>
        </a:p>
      </dsp:txBody>
      <dsp:txXfrm>
        <a:off x="62154" y="1386583"/>
        <a:ext cx="1035000" cy="1317685"/>
      </dsp:txXfrm>
    </dsp:sp>
    <dsp:sp modelId="{49EB6182-0F22-4996-B991-D92627C82BC3}">
      <dsp:nvSpPr>
        <dsp:cNvPr id="0" name=""/>
        <dsp:cNvSpPr/>
      </dsp:nvSpPr>
      <dsp:spPr>
        <a:xfrm>
          <a:off x="129654" y="2770152"/>
          <a:ext cx="900000" cy="1317685"/>
        </a:xfrm>
        <a:prstGeom prst="rect">
          <a:avLst/>
        </a:prstGeom>
        <a:solidFill>
          <a:schemeClr val="bg2">
            <a:lumMod val="1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rtl="0">
            <a:lnSpc>
              <a:spcPct val="90000"/>
            </a:lnSpc>
            <a:spcBef>
              <a:spcPct val="0"/>
            </a:spcBef>
            <a:spcAft>
              <a:spcPct val="35000"/>
            </a:spcAft>
            <a:buNone/>
          </a:pPr>
          <a:r>
            <a:rPr lang="en-IN" sz="1400" kern="1200">
              <a:latin typeface="Berlin Sans FB Demi" panose="020E0802020502020306" pitchFamily="34" charset="0"/>
            </a:rPr>
            <a:t>    Joseph   </a:t>
          </a:r>
          <a:endParaRPr lang="en-US" sz="1400" kern="1200">
            <a:latin typeface="Berlin Sans FB Demi" panose="020E0802020502020306" pitchFamily="34" charset="0"/>
          </a:endParaRPr>
        </a:p>
      </dsp:txBody>
      <dsp:txXfrm>
        <a:off x="129654" y="2770152"/>
        <a:ext cx="900000" cy="1317685"/>
      </dsp:txXfrm>
    </dsp:sp>
    <dsp:sp modelId="{7DF5C06F-53FF-4232-8D2B-606AA7BD81F2}">
      <dsp:nvSpPr>
        <dsp:cNvPr id="0" name=""/>
        <dsp:cNvSpPr/>
      </dsp:nvSpPr>
      <dsp:spPr>
        <a:xfrm>
          <a:off x="84654" y="4153721"/>
          <a:ext cx="990000" cy="1317685"/>
        </a:xfrm>
        <a:prstGeom prst="rect">
          <a:avLst/>
        </a:prstGeom>
        <a:solidFill>
          <a:schemeClr val="bg2">
            <a:lumMod val="1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rtl="0">
            <a:lnSpc>
              <a:spcPct val="90000"/>
            </a:lnSpc>
            <a:spcBef>
              <a:spcPct val="0"/>
            </a:spcBef>
            <a:spcAft>
              <a:spcPct val="35000"/>
            </a:spcAft>
            <a:buNone/>
          </a:pPr>
          <a:r>
            <a:rPr lang="en-IN" sz="1400" kern="1200">
              <a:latin typeface="Berlin Sans FB Demi" panose="020E0802020502020306" pitchFamily="34" charset="0"/>
            </a:rPr>
            <a:t>     Linda     </a:t>
          </a:r>
          <a:endParaRPr lang="en-US" sz="1400" kern="1200">
            <a:latin typeface="Berlin Sans FB Demi" panose="020E0802020502020306" pitchFamily="34" charset="0"/>
          </a:endParaRPr>
        </a:p>
      </dsp:txBody>
      <dsp:txXfrm>
        <a:off x="84654" y="4153721"/>
        <a:ext cx="990000" cy="1317685"/>
      </dsp:txXfrm>
    </dsp:sp>
    <dsp:sp modelId="{72D7D8F8-D8B2-4EF7-9A11-2BAF4B283234}">
      <dsp:nvSpPr>
        <dsp:cNvPr id="0" name=""/>
        <dsp:cNvSpPr/>
      </dsp:nvSpPr>
      <dsp:spPr>
        <a:xfrm>
          <a:off x="107154" y="5537291"/>
          <a:ext cx="945000" cy="1317685"/>
        </a:xfrm>
        <a:prstGeom prst="rect">
          <a:avLst/>
        </a:prstGeom>
        <a:solidFill>
          <a:schemeClr val="bg2">
            <a:lumMod val="1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rtl="0">
            <a:lnSpc>
              <a:spcPct val="90000"/>
            </a:lnSpc>
            <a:spcBef>
              <a:spcPct val="0"/>
            </a:spcBef>
            <a:spcAft>
              <a:spcPct val="35000"/>
            </a:spcAft>
            <a:buNone/>
          </a:pPr>
          <a:r>
            <a:rPr lang="en-IN" sz="1400" kern="1200">
              <a:latin typeface="Berlin Sans FB Demi" panose="020E0802020502020306" pitchFamily="34" charset="0"/>
            </a:rPr>
            <a:t>      Aldo     </a:t>
          </a:r>
          <a:endParaRPr lang="en-US" sz="1400" kern="1200">
            <a:latin typeface="Berlin Sans FB Demi" panose="020E0802020502020306" pitchFamily="34" charset="0"/>
          </a:endParaRPr>
        </a:p>
      </dsp:txBody>
      <dsp:txXfrm>
        <a:off x="107154" y="5537291"/>
        <a:ext cx="945000" cy="1317685"/>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7/24/2023</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52251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A1E45834-53BD-4C8F-B791-CD5378F4150E}" type="datetimeFigureOut">
              <a:rPr lang="en-US" smtClean="0"/>
              <a:t>7/24/2023</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27688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A1E45834-53BD-4C8F-B791-CD5378F4150E}" type="datetimeFigureOut">
              <a:rPr lang="en-US" smtClean="0"/>
              <a:t>7/24/2023</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8942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A1E45834-53BD-4C8F-B791-CD5378F4150E}" type="datetimeFigureOut">
              <a:rPr lang="en-US" smtClean="0"/>
              <a:t>7/24/2023</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935192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A1E45834-53BD-4C8F-B791-CD5378F4150E}" type="datetimeFigureOut">
              <a:rPr lang="en-US" smtClean="0"/>
              <a:t>7/24/2023</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047252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A1E45834-53BD-4C8F-B791-CD5378F4150E}" type="datetimeFigureOut">
              <a:rPr lang="en-US" smtClean="0"/>
              <a:t>7/24/2023</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528439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A1E45834-53BD-4C8F-B791-CD5378F4150E}" type="datetimeFigureOut">
              <a:rPr lang="en-US" smtClean="0"/>
              <a:t>7/24/2023</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226649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A1E45834-53BD-4C8F-B791-CD5378F4150E}" type="datetimeFigureOut">
              <a:rPr lang="en-US" smtClean="0"/>
              <a:t>7/24/2023</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617791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A1E45834-53BD-4C8F-B791-CD5378F4150E}" type="datetimeFigureOut">
              <a:rPr lang="en-US" smtClean="0"/>
              <a:t>7/24/2023</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842701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A1E45834-53BD-4C8F-B791-CD5378F4150E}" type="datetimeFigureOut">
              <a:rPr lang="en-US" smtClean="0"/>
              <a:t>7/24/2023</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542758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1E45834-53BD-4C8F-B791-CD5378F4150E}" type="datetimeFigureOut">
              <a:rPr lang="en-US" smtClean="0"/>
              <a:t>7/24/2023</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740823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7/24/2023</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56338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85" r:id="rId6"/>
    <p:sldLayoutId id="2147483681" r:id="rId7"/>
    <p:sldLayoutId id="2147483682" r:id="rId8"/>
    <p:sldLayoutId id="2147483683" r:id="rId9"/>
    <p:sldLayoutId id="2147483684" r:id="rId10"/>
    <p:sldLayoutId id="2147483686" r:id="rId11"/>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xml"/><Relationship Id="rId7" Type="http://schemas.openxmlformats.org/officeDocument/2006/relationships/diagramQuickStyle" Target="../diagrams/quickStyle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png"/><Relationship Id="rId9" Type="http://schemas.microsoft.com/office/2007/relationships/diagramDrawing" Target="../diagrams/drawing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41D7B59F-C43F-435D-A754-00854140F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Video 34" descr="Smoke From An Exhaust Pipe Of A Car">
            <a:extLst>
              <a:ext uri="{FF2B5EF4-FFF2-40B4-BE49-F238E27FC236}">
                <a16:creationId xmlns:a16="http://schemas.microsoft.com/office/drawing/2014/main" id="{9D192045-263A-D170-77E9-CB1723CDCBE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3"/>
          <a:stretch/>
        </p:blipFill>
        <p:spPr>
          <a:xfrm>
            <a:off x="20" y="10"/>
            <a:ext cx="12191979" cy="6857990"/>
          </a:xfrm>
          <a:prstGeom prst="rect">
            <a:avLst/>
          </a:prstGeom>
        </p:spPr>
      </p:pic>
      <p:sp>
        <p:nvSpPr>
          <p:cNvPr id="41" name="Rectangle 40">
            <a:extLst>
              <a:ext uri="{FF2B5EF4-FFF2-40B4-BE49-F238E27FC236}">
                <a16:creationId xmlns:a16="http://schemas.microsoft.com/office/drawing/2014/main" id="{7EEAEB7F-657B-DEB0-ADDC-03CAE43E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525254"/>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B9BF81-4F2A-6C4C-CA13-B258CDC47CBE}"/>
              </a:ext>
            </a:extLst>
          </p:cNvPr>
          <p:cNvSpPr>
            <a:spLocks noGrp="1"/>
          </p:cNvSpPr>
          <p:nvPr>
            <p:ph type="ctrTitle"/>
          </p:nvPr>
        </p:nvSpPr>
        <p:spPr>
          <a:xfrm>
            <a:off x="1052146" y="1082440"/>
            <a:ext cx="6189575" cy="868819"/>
          </a:xfrm>
        </p:spPr>
        <p:txBody>
          <a:bodyPr anchor="t">
            <a:normAutofit/>
          </a:bodyPr>
          <a:lstStyle/>
          <a:p>
            <a:r>
              <a:rPr lang="en-IN" sz="4800">
                <a:solidFill>
                  <a:srgbClr val="FFFFFF"/>
                </a:solidFill>
                <a:latin typeface="Berlin Sans FB Demi" panose="020E0802020502020306" pitchFamily="34" charset="0"/>
              </a:rPr>
              <a:t>USED CARS DATASET</a:t>
            </a:r>
            <a:endParaRPr lang="en-US" sz="4800">
              <a:solidFill>
                <a:srgbClr val="FFFFFF"/>
              </a:solidFill>
              <a:latin typeface="Berlin Sans FB Demi" panose="020E0802020502020306" pitchFamily="34" charset="0"/>
            </a:endParaRPr>
          </a:p>
        </p:txBody>
      </p:sp>
      <p:sp>
        <p:nvSpPr>
          <p:cNvPr id="43" name="Rectangle 42">
            <a:extLst>
              <a:ext uri="{FF2B5EF4-FFF2-40B4-BE49-F238E27FC236}">
                <a16:creationId xmlns:a16="http://schemas.microsoft.com/office/drawing/2014/main" id="{FC542542-348B-FB37-590A-1A0C034F4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851917"/>
            <a:ext cx="12192000" cy="2006082"/>
          </a:xfrm>
          <a:prstGeom prst="rect">
            <a:avLst/>
          </a:prstGeom>
          <a:gradFill>
            <a:gsLst>
              <a:gs pos="0">
                <a:srgbClr val="000000">
                  <a:alpha val="42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614"/>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4" name="Diagram 3">
            <a:extLst>
              <a:ext uri="{FF2B5EF4-FFF2-40B4-BE49-F238E27FC236}">
                <a16:creationId xmlns:a16="http://schemas.microsoft.com/office/drawing/2014/main" id="{8320D602-3BF7-04D0-654C-14FCCAB0157C}"/>
              </a:ext>
            </a:extLst>
          </p:cNvPr>
          <p:cNvGraphicFramePr/>
          <p:nvPr>
            <p:extLst>
              <p:ext uri="{D42A27DB-BD31-4B8C-83A1-F6EECF244321}">
                <p14:modId xmlns:p14="http://schemas.microsoft.com/office/powerpoint/2010/main" val="3636279927"/>
              </p:ext>
            </p:extLst>
          </p:nvPr>
        </p:nvGraphicFramePr>
        <p:xfrm>
          <a:off x="11032670" y="-2"/>
          <a:ext cx="1159309" cy="685799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7217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5"/>
                                        </p:tgtEl>
                                      </p:cBhvr>
                                    </p:cmd>
                                  </p:childTnLst>
                                </p:cTn>
                              </p:par>
                            </p:childTnLst>
                          </p:cTn>
                        </p:par>
                      </p:childTnLst>
                    </p:cTn>
                  </p:par>
                </p:childTnLst>
              </p:cTn>
              <p:nextCondLst>
                <p:cond evt="onClick" delay="0">
                  <p:tgtEl>
                    <p:spTgt spid="35"/>
                  </p:tgtEl>
                </p:cond>
              </p:nextCondLst>
            </p:seq>
            <p:video>
              <p:cMediaNode mute="1">
                <p:cTn id="12" repeatCount="indefinite" fill="hold" display="0">
                  <p:stCondLst>
                    <p:cond delay="indefinite"/>
                  </p:stCondLst>
                </p:cTn>
                <p:tgtEl>
                  <p:spTgt spid="3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D8316-ACE6-7663-26A0-D25F7E0B50A9}"/>
              </a:ext>
            </a:extLst>
          </p:cNvPr>
          <p:cNvSpPr>
            <a:spLocks noGrp="1"/>
          </p:cNvSpPr>
          <p:nvPr>
            <p:ph type="title"/>
          </p:nvPr>
        </p:nvSpPr>
        <p:spPr>
          <a:xfrm>
            <a:off x="945801" y="626710"/>
            <a:ext cx="3785860" cy="1051099"/>
          </a:xfrm>
        </p:spPr>
        <p:txBody>
          <a:bodyPr>
            <a:noAutofit/>
          </a:bodyPr>
          <a:lstStyle/>
          <a:p>
            <a:r>
              <a:rPr lang="en-US" sz="3600" cap="none">
                <a:latin typeface="Berlin Sans FB Demi" panose="020E0802020502020306" pitchFamily="34" charset="0"/>
              </a:rPr>
              <a:t>Harsha’s Methodologies</a:t>
            </a:r>
          </a:p>
        </p:txBody>
      </p:sp>
      <p:sp>
        <p:nvSpPr>
          <p:cNvPr id="4" name="Text Placeholder 3">
            <a:extLst>
              <a:ext uri="{FF2B5EF4-FFF2-40B4-BE49-F238E27FC236}">
                <a16:creationId xmlns:a16="http://schemas.microsoft.com/office/drawing/2014/main" id="{EA35B857-B345-A5E0-1B34-FCAAB764C521}"/>
              </a:ext>
            </a:extLst>
          </p:cNvPr>
          <p:cNvSpPr>
            <a:spLocks noGrp="1"/>
          </p:cNvSpPr>
          <p:nvPr>
            <p:ph type="body" sz="half" idx="2"/>
          </p:nvPr>
        </p:nvSpPr>
        <p:spPr>
          <a:xfrm>
            <a:off x="139882" y="1620659"/>
            <a:ext cx="5169098" cy="4996591"/>
          </a:xfrm>
        </p:spPr>
        <p:txBody>
          <a:bodyPr vert="horz" lIns="91440" tIns="45720" rIns="91440" bIns="45720" rtlCol="0" anchor="t">
            <a:noAutofit/>
          </a:bodyPr>
          <a:lstStyle/>
          <a:p>
            <a:pPr algn="just"/>
            <a:r>
              <a:rPr lang="en-US" sz="1100">
                <a:latin typeface="Times New Roman" panose="02020603050405020304" pitchFamily="18" charset="0"/>
                <a:ea typeface="+mn-lt"/>
                <a:cs typeface="Times New Roman" panose="02020603050405020304" pitchFamily="18" charset="0"/>
              </a:rPr>
              <a:t>Which type of fuel offers better mileage? What is the mileage difference between cars manufactured before and after 2011?</a:t>
            </a:r>
            <a:endParaRPr lang="en-US" sz="1100">
              <a:latin typeface="Times New Roman" panose="02020603050405020304" pitchFamily="18" charset="0"/>
              <a:cs typeface="Times New Roman" panose="02020603050405020304" pitchFamily="18" charset="0"/>
            </a:endParaRPr>
          </a:p>
          <a:p>
            <a:pPr algn="just"/>
            <a:r>
              <a:rPr lang="en-US" sz="1100">
                <a:solidFill>
                  <a:srgbClr val="252525"/>
                </a:solidFill>
                <a:latin typeface="Times New Roman" panose="02020603050405020304" pitchFamily="18" charset="0"/>
                <a:ea typeface="+mn-lt"/>
                <a:cs typeface="Times New Roman" panose="02020603050405020304" pitchFamily="18" charset="0"/>
              </a:rPr>
              <a:t>Used cars with </a:t>
            </a:r>
            <a:r>
              <a:rPr lang="en-US" sz="1100" b="1">
                <a:solidFill>
                  <a:srgbClr val="252525"/>
                </a:solidFill>
                <a:latin typeface="Times New Roman" panose="02020603050405020304" pitchFamily="18" charset="0"/>
                <a:ea typeface="+mn-lt"/>
                <a:cs typeface="Times New Roman" panose="02020603050405020304" pitchFamily="18" charset="0"/>
              </a:rPr>
              <a:t>Hybrid fuel provide a maximum average mileage of 26 MPG</a:t>
            </a:r>
            <a:r>
              <a:rPr lang="en-US" sz="1100">
                <a:solidFill>
                  <a:srgbClr val="252525"/>
                </a:solidFill>
                <a:latin typeface="Times New Roman" panose="02020603050405020304" pitchFamily="18" charset="0"/>
                <a:ea typeface="+mn-lt"/>
                <a:cs typeface="Times New Roman" panose="02020603050405020304" pitchFamily="18" charset="0"/>
              </a:rPr>
              <a:t> in comparison to the previous decade, which is lowered to 25 MPG in the present decade and is equaled by Used cars with Diesel fuel, which likewise delivers an AVG mileage of </a:t>
            </a:r>
            <a:r>
              <a:rPr lang="en-US" sz="1100" b="1">
                <a:solidFill>
                  <a:srgbClr val="252525"/>
                </a:solidFill>
                <a:latin typeface="Times New Roman" panose="02020603050405020304" pitchFamily="18" charset="0"/>
                <a:ea typeface="+mn-lt"/>
                <a:cs typeface="Times New Roman" panose="02020603050405020304" pitchFamily="18" charset="0"/>
              </a:rPr>
              <a:t>25 MPG </a:t>
            </a:r>
            <a:r>
              <a:rPr lang="en-US" sz="1100">
                <a:solidFill>
                  <a:srgbClr val="252525"/>
                </a:solidFill>
                <a:latin typeface="Times New Roman" panose="02020603050405020304" pitchFamily="18" charset="0"/>
                <a:ea typeface="+mn-lt"/>
                <a:cs typeface="Times New Roman" panose="02020603050405020304" pitchFamily="18" charset="0"/>
              </a:rPr>
              <a:t>constantly over the past two decades.</a:t>
            </a:r>
            <a:endParaRPr lang="en-US" sz="1100">
              <a:latin typeface="Times New Roman" panose="02020603050405020304" pitchFamily="18" charset="0"/>
              <a:cs typeface="Times New Roman" panose="02020603050405020304" pitchFamily="18" charset="0"/>
            </a:endParaRPr>
          </a:p>
          <a:p>
            <a:pPr algn="just"/>
            <a:r>
              <a:rPr lang="en-US" sz="1100">
                <a:solidFill>
                  <a:srgbClr val="252525"/>
                </a:solidFill>
                <a:latin typeface="Times New Roman" panose="02020603050405020304" pitchFamily="18" charset="0"/>
                <a:ea typeface="+mn-lt"/>
                <a:cs typeface="Times New Roman" panose="02020603050405020304" pitchFamily="18" charset="0"/>
              </a:rPr>
              <a:t>There is also a significant rise in average mileage from 21 MPG to 22 MPG for used cars that run on gasoline. Furthermore, used cars with E85 flex fuel and flexible fuel that averaged </a:t>
            </a:r>
            <a:r>
              <a:rPr lang="en-US" sz="1100" b="1">
                <a:solidFill>
                  <a:srgbClr val="252525"/>
                </a:solidFill>
                <a:latin typeface="Times New Roman" panose="02020603050405020304" pitchFamily="18" charset="0"/>
                <a:ea typeface="+mn-lt"/>
                <a:cs typeface="Times New Roman" panose="02020603050405020304" pitchFamily="18" charset="0"/>
              </a:rPr>
              <a:t>14 MPG </a:t>
            </a:r>
            <a:r>
              <a:rPr lang="en-US" sz="1100">
                <a:solidFill>
                  <a:srgbClr val="252525"/>
                </a:solidFill>
                <a:latin typeface="Times New Roman" panose="02020603050405020304" pitchFamily="18" charset="0"/>
                <a:ea typeface="+mn-lt"/>
                <a:cs typeface="Times New Roman" panose="02020603050405020304" pitchFamily="18" charset="0"/>
              </a:rPr>
              <a:t>last decade have not been found in the present decade.</a:t>
            </a:r>
          </a:p>
          <a:p>
            <a:pPr algn="just"/>
            <a:r>
              <a:rPr lang="en-US" sz="1100">
                <a:solidFill>
                  <a:srgbClr val="000000"/>
                </a:solidFill>
                <a:latin typeface="Times New Roman" panose="02020603050405020304" pitchFamily="18" charset="0"/>
                <a:ea typeface="+mn-lt"/>
                <a:cs typeface="Times New Roman" panose="02020603050405020304" pitchFamily="18" charset="0"/>
              </a:rPr>
              <a:t>Hybrid cars use two power sources. By sharing the load with an electric motor, the engine in a hybrid car uses less fuel to run than a traditional car. This means a full tank will go further, lowering your running costs. The key reasons to consider buying a hybrid car are to save on gas and help reduce emissions while still getting the range capabilities of a gas car.</a:t>
            </a:r>
            <a:endParaRPr lang="en-US" sz="1100">
              <a:latin typeface="Times New Roman" panose="02020603050405020304" pitchFamily="18" charset="0"/>
              <a:ea typeface="+mn-lt"/>
              <a:cs typeface="Times New Roman" panose="02020603050405020304" pitchFamily="18" charset="0"/>
            </a:endParaRPr>
          </a:p>
          <a:p>
            <a:pPr algn="just"/>
            <a:r>
              <a:rPr lang="en-US" sz="1100" b="1">
                <a:solidFill>
                  <a:srgbClr val="000000"/>
                </a:solidFill>
                <a:latin typeface="Times New Roman" panose="02020603050405020304" pitchFamily="18" charset="0"/>
                <a:cs typeface="Times New Roman" panose="02020603050405020304" pitchFamily="18" charset="0"/>
              </a:rPr>
              <a:t>Dimension / Columns – Fuel Type</a:t>
            </a:r>
          </a:p>
          <a:p>
            <a:pPr>
              <a:lnSpc>
                <a:spcPct val="100000"/>
              </a:lnSpc>
              <a:spcBef>
                <a:spcPts val="0"/>
              </a:spcBef>
            </a:pPr>
            <a:endParaRPr lang="en-US" sz="1100" b="1">
              <a:solidFill>
                <a:srgbClr val="000000"/>
              </a:solidFill>
              <a:latin typeface="Times New Roman" panose="02020603050405020304" pitchFamily="18" charset="0"/>
              <a:cs typeface="Times New Roman" panose="02020603050405020304" pitchFamily="18" charset="0"/>
            </a:endParaRPr>
          </a:p>
          <a:p>
            <a:pPr>
              <a:lnSpc>
                <a:spcPct val="100000"/>
              </a:lnSpc>
              <a:spcBef>
                <a:spcPts val="0"/>
              </a:spcBef>
            </a:pPr>
            <a:r>
              <a:rPr lang="en-US" sz="1100" b="1">
                <a:solidFill>
                  <a:srgbClr val="000000"/>
                </a:solidFill>
                <a:latin typeface="Times New Roman" panose="02020603050405020304" pitchFamily="18" charset="0"/>
                <a:cs typeface="Times New Roman" panose="02020603050405020304" pitchFamily="18" charset="0"/>
              </a:rPr>
              <a:t>Value / Rows – AVG (MPG)</a:t>
            </a:r>
          </a:p>
          <a:p>
            <a:pPr>
              <a:lnSpc>
                <a:spcPct val="100000"/>
              </a:lnSpc>
              <a:spcBef>
                <a:spcPts val="0"/>
              </a:spcBef>
            </a:pPr>
            <a:endParaRPr lang="en-US" sz="1100" b="1">
              <a:solidFill>
                <a:srgbClr val="000000"/>
              </a:solidFill>
              <a:latin typeface="Times New Roman" panose="02020603050405020304" pitchFamily="18" charset="0"/>
              <a:cs typeface="Times New Roman" panose="02020603050405020304" pitchFamily="18" charset="0"/>
            </a:endParaRPr>
          </a:p>
          <a:p>
            <a:pPr>
              <a:lnSpc>
                <a:spcPct val="100000"/>
              </a:lnSpc>
              <a:spcBef>
                <a:spcPts val="0"/>
              </a:spcBef>
            </a:pPr>
            <a:r>
              <a:rPr lang="en-US" sz="1100" b="1">
                <a:solidFill>
                  <a:srgbClr val="000000"/>
                </a:solidFill>
                <a:latin typeface="Times New Roman" panose="02020603050405020304" pitchFamily="18" charset="0"/>
                <a:cs typeface="Times New Roman" panose="02020603050405020304" pitchFamily="18" charset="0"/>
              </a:rPr>
              <a:t>Marks / Filters / Colors – Years (Before and after 2011)</a:t>
            </a:r>
            <a:endParaRPr lang="en-US" sz="1100" b="1">
              <a:latin typeface="Times New Roman" panose="02020603050405020304" pitchFamily="18" charset="0"/>
              <a:cs typeface="Times New Roman" panose="02020603050405020304" pitchFamily="18" charset="0"/>
            </a:endParaRPr>
          </a:p>
        </p:txBody>
      </p:sp>
      <p:pic>
        <p:nvPicPr>
          <p:cNvPr id="11" name="Picture 11" descr="A graph of fuel prices&#10;&#10;Description automatically generated">
            <a:extLst>
              <a:ext uri="{FF2B5EF4-FFF2-40B4-BE49-F238E27FC236}">
                <a16:creationId xmlns:a16="http://schemas.microsoft.com/office/drawing/2014/main" id="{D758B01B-02E4-8CA4-48CB-A56CA11CEC17}"/>
              </a:ext>
            </a:extLst>
          </p:cNvPr>
          <p:cNvPicPr>
            <a:picLocks noGrp="1" noChangeAspect="1"/>
          </p:cNvPicPr>
          <p:nvPr>
            <p:ph idx="1"/>
          </p:nvPr>
        </p:nvPicPr>
        <p:blipFill rotWithShape="1">
          <a:blip r:embed="rId2"/>
          <a:srcRect l="6498" r="8303" b="321"/>
          <a:stretch/>
        </p:blipFill>
        <p:spPr>
          <a:xfrm>
            <a:off x="5366164" y="916020"/>
            <a:ext cx="6524575" cy="4827594"/>
          </a:xfrm>
        </p:spPr>
      </p:pic>
      <p:sp>
        <p:nvSpPr>
          <p:cNvPr id="14" name="TextBox 13">
            <a:extLst>
              <a:ext uri="{FF2B5EF4-FFF2-40B4-BE49-F238E27FC236}">
                <a16:creationId xmlns:a16="http://schemas.microsoft.com/office/drawing/2014/main" id="{DBAC2240-7030-2A7D-E30E-62420C0D2C9A}"/>
              </a:ext>
            </a:extLst>
          </p:cNvPr>
          <p:cNvSpPr txBox="1"/>
          <p:nvPr/>
        </p:nvSpPr>
        <p:spPr>
          <a:xfrm>
            <a:off x="5652966" y="6199242"/>
            <a:ext cx="6543425"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050" i="1">
                <a:solidFill>
                  <a:srgbClr val="252525"/>
                </a:solidFill>
                <a:ea typeface="+mn-lt"/>
                <a:cs typeface="+mn-lt"/>
              </a:rPr>
              <a:t>This graph compares the miles per gallon gained by used cars that use different fuels, as well as how these MPG disparities have changed over the last two decades.</a:t>
            </a:r>
            <a:endParaRPr lang="en-US" sz="1050" i="1"/>
          </a:p>
        </p:txBody>
      </p:sp>
    </p:spTree>
    <p:extLst>
      <p:ext uri="{BB962C8B-B14F-4D97-AF65-F5344CB8AC3E}">
        <p14:creationId xmlns:p14="http://schemas.microsoft.com/office/powerpoint/2010/main" val="1564790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D8316-ACE6-7663-26A0-D25F7E0B50A9}"/>
              </a:ext>
            </a:extLst>
          </p:cNvPr>
          <p:cNvSpPr>
            <a:spLocks noGrp="1"/>
          </p:cNvSpPr>
          <p:nvPr>
            <p:ph type="title"/>
          </p:nvPr>
        </p:nvSpPr>
        <p:spPr>
          <a:xfrm>
            <a:off x="1090940" y="711893"/>
            <a:ext cx="3785860" cy="812682"/>
          </a:xfrm>
        </p:spPr>
        <p:txBody>
          <a:bodyPr>
            <a:noAutofit/>
          </a:bodyPr>
          <a:lstStyle/>
          <a:p>
            <a:r>
              <a:rPr lang="en-US" sz="3600" cap="none">
                <a:latin typeface="Berlin Sans FB Demi" panose="020E0802020502020306" pitchFamily="34" charset="0"/>
              </a:rPr>
              <a:t>Joseph’s Methodologies</a:t>
            </a:r>
          </a:p>
        </p:txBody>
      </p:sp>
      <p:sp>
        <p:nvSpPr>
          <p:cNvPr id="4" name="Text Placeholder 3">
            <a:extLst>
              <a:ext uri="{FF2B5EF4-FFF2-40B4-BE49-F238E27FC236}">
                <a16:creationId xmlns:a16="http://schemas.microsoft.com/office/drawing/2014/main" id="{EA35B857-B345-A5E0-1B34-FCAAB764C521}"/>
              </a:ext>
            </a:extLst>
          </p:cNvPr>
          <p:cNvSpPr>
            <a:spLocks noGrp="1"/>
          </p:cNvSpPr>
          <p:nvPr>
            <p:ph type="body" sz="half" idx="2"/>
          </p:nvPr>
        </p:nvSpPr>
        <p:spPr>
          <a:xfrm>
            <a:off x="999500" y="1825961"/>
            <a:ext cx="3968740" cy="4727793"/>
          </a:xfrm>
        </p:spPr>
        <p:txBody>
          <a:bodyPr vert="horz" lIns="91440" tIns="45720" rIns="91440" bIns="45720" rtlCol="0" anchor="t">
            <a:normAutofit/>
          </a:bodyPr>
          <a:lstStyle/>
          <a:p>
            <a:pPr algn="just"/>
            <a:r>
              <a:rPr lang="en-US" sz="1500">
                <a:latin typeface="Times New Roman"/>
                <a:cs typeface="Times New Roman"/>
              </a:rPr>
              <a:t>How is the average price of cars used for personal use different from cars that are not used only for personal use?</a:t>
            </a:r>
          </a:p>
          <a:p>
            <a:pPr algn="just"/>
            <a:r>
              <a:rPr lang="en-US" sz="1500">
                <a:latin typeface="Times New Roman"/>
                <a:cs typeface="Times New Roman"/>
              </a:rPr>
              <a:t>Vehicles used strictly for personal use are valued only slightly higher than non-personal use vehicles.  The difference between the two categories was only an </a:t>
            </a:r>
            <a:r>
              <a:rPr lang="en-US" sz="1500" b="1">
                <a:latin typeface="Times New Roman"/>
                <a:cs typeface="Times New Roman"/>
              </a:rPr>
              <a:t>average of $742, </a:t>
            </a:r>
            <a:r>
              <a:rPr lang="en-US" sz="1500">
                <a:latin typeface="Times New Roman"/>
                <a:cs typeface="Times New Roman"/>
              </a:rPr>
              <a:t>which is only </a:t>
            </a:r>
            <a:r>
              <a:rPr lang="en-US" sz="1500" b="1">
                <a:latin typeface="Times New Roman"/>
                <a:cs typeface="Times New Roman"/>
              </a:rPr>
              <a:t>2% of the average sales price</a:t>
            </a:r>
            <a:r>
              <a:rPr lang="en-US" sz="1500">
                <a:latin typeface="Times New Roman"/>
                <a:cs typeface="Times New Roman"/>
              </a:rPr>
              <a:t>.</a:t>
            </a:r>
          </a:p>
          <a:p>
            <a:pPr algn="just"/>
            <a:endParaRPr lang="en-US" sz="1500">
              <a:latin typeface="Times New Roman"/>
              <a:cs typeface="Times New Roman"/>
            </a:endParaRPr>
          </a:p>
          <a:p>
            <a:pPr algn="just"/>
            <a:r>
              <a:rPr lang="en-US" sz="1500" b="1">
                <a:latin typeface="Times New Roman"/>
                <a:cs typeface="Times New Roman"/>
              </a:rPr>
              <a:t>Dimension / Columns – Personal Use Only</a:t>
            </a:r>
          </a:p>
          <a:p>
            <a:pPr algn="just"/>
            <a:r>
              <a:rPr lang="en-US" sz="1500" b="1">
                <a:latin typeface="Times New Roman"/>
                <a:cs typeface="Times New Roman"/>
              </a:rPr>
              <a:t>Value / Rows – Average Price</a:t>
            </a:r>
          </a:p>
        </p:txBody>
      </p:sp>
      <p:pic>
        <p:nvPicPr>
          <p:cNvPr id="3" name="Picture 4" descr="A graph with numbers and text&#10;&#10;Description automatically generated">
            <a:extLst>
              <a:ext uri="{FF2B5EF4-FFF2-40B4-BE49-F238E27FC236}">
                <a16:creationId xmlns:a16="http://schemas.microsoft.com/office/drawing/2014/main" id="{093C7080-1D76-4D2E-1D96-63F074403035}"/>
              </a:ext>
            </a:extLst>
          </p:cNvPr>
          <p:cNvPicPr>
            <a:picLocks noGrp="1" noChangeAspect="1"/>
          </p:cNvPicPr>
          <p:nvPr>
            <p:ph idx="1"/>
          </p:nvPr>
        </p:nvPicPr>
        <p:blipFill>
          <a:blip r:embed="rId2"/>
          <a:stretch>
            <a:fillRect/>
          </a:stretch>
        </p:blipFill>
        <p:spPr>
          <a:xfrm>
            <a:off x="7315202" y="220524"/>
            <a:ext cx="2977786" cy="6333230"/>
          </a:xfrm>
        </p:spPr>
      </p:pic>
    </p:spTree>
    <p:extLst>
      <p:ext uri="{BB962C8B-B14F-4D97-AF65-F5344CB8AC3E}">
        <p14:creationId xmlns:p14="http://schemas.microsoft.com/office/powerpoint/2010/main" val="908379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D8316-ACE6-7663-26A0-D25F7E0B50A9}"/>
              </a:ext>
            </a:extLst>
          </p:cNvPr>
          <p:cNvSpPr>
            <a:spLocks noGrp="1"/>
          </p:cNvSpPr>
          <p:nvPr>
            <p:ph type="title"/>
          </p:nvPr>
        </p:nvSpPr>
        <p:spPr>
          <a:xfrm>
            <a:off x="908060" y="579551"/>
            <a:ext cx="3785860" cy="1118620"/>
          </a:xfrm>
        </p:spPr>
        <p:txBody>
          <a:bodyPr>
            <a:noAutofit/>
          </a:bodyPr>
          <a:lstStyle/>
          <a:p>
            <a:r>
              <a:rPr lang="en-US" sz="3600" cap="none">
                <a:latin typeface="Berlin Sans FB Demi" panose="020E0802020502020306" pitchFamily="34" charset="0"/>
              </a:rPr>
              <a:t>Aldo’s Methodologies</a:t>
            </a:r>
          </a:p>
        </p:txBody>
      </p:sp>
      <p:sp>
        <p:nvSpPr>
          <p:cNvPr id="4" name="Text Placeholder 3">
            <a:extLst>
              <a:ext uri="{FF2B5EF4-FFF2-40B4-BE49-F238E27FC236}">
                <a16:creationId xmlns:a16="http://schemas.microsoft.com/office/drawing/2014/main" id="{EA35B857-B345-A5E0-1B34-FCAAB764C521}"/>
              </a:ext>
            </a:extLst>
          </p:cNvPr>
          <p:cNvSpPr>
            <a:spLocks noGrp="1"/>
          </p:cNvSpPr>
          <p:nvPr>
            <p:ph type="body" sz="half" idx="2"/>
          </p:nvPr>
        </p:nvSpPr>
        <p:spPr>
          <a:xfrm>
            <a:off x="389207" y="1698171"/>
            <a:ext cx="5066020" cy="4752693"/>
          </a:xfrm>
        </p:spPr>
        <p:txBody>
          <a:bodyPr vert="horz" lIns="91440" tIns="45720" rIns="91440" bIns="45720" rtlCol="0" anchor="t">
            <a:noAutofit/>
          </a:bodyPr>
          <a:lstStyle/>
          <a:p>
            <a:pPr algn="just"/>
            <a:r>
              <a:rPr lang="en-US" sz="1200">
                <a:latin typeface="Times New Roman" panose="02020603050405020304" pitchFamily="18" charset="0"/>
                <a:cs typeface="Times New Roman" panose="02020603050405020304" pitchFamily="18" charset="0"/>
              </a:rPr>
              <a:t>Which type of vehicles have higher mileage per gallon?</a:t>
            </a:r>
          </a:p>
          <a:p>
            <a:pPr algn="just"/>
            <a:r>
              <a:rPr lang="en-US" sz="1200">
                <a:latin typeface="Times New Roman" panose="02020603050405020304" pitchFamily="18" charset="0"/>
                <a:cs typeface="Times New Roman" panose="02020603050405020304" pitchFamily="18" charset="0"/>
              </a:rPr>
              <a:t>The graph explains about the Avg MPG VS personal/private(not personal use) cars.</a:t>
            </a:r>
          </a:p>
          <a:p>
            <a:pPr algn="just"/>
            <a:r>
              <a:rPr lang="en-US" sz="1200">
                <a:latin typeface="Times New Roman" panose="02020603050405020304" pitchFamily="18" charset="0"/>
                <a:cs typeface="Times New Roman" panose="02020603050405020304" pitchFamily="18" charset="0"/>
              </a:rPr>
              <a:t>In the graph there is an evident difference between the avg mileage in personal and non-personal vehicles due to the following factors:</a:t>
            </a:r>
          </a:p>
          <a:p>
            <a:pPr marL="171450" indent="-171450" algn="just">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Majorly in not personal vehicles the drivers tend to drive rash due to excessively being on the road. The vehicle is driven for longer durations which lead to wear and tear of parts which are caused due to fatigue and heat caused from continuously moving of automotive parts.</a:t>
            </a:r>
          </a:p>
          <a:p>
            <a:pPr marL="171450" indent="-171450" algn="just">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Poor maintenance of not personal used cars lead to further degradation of the parts thereby reducing the mileage drastically.</a:t>
            </a:r>
          </a:p>
          <a:p>
            <a:pPr marL="171450" indent="-171450" algn="just">
              <a:buFont typeface="Arial" panose="020B0604020202020204" pitchFamily="34" charset="0"/>
              <a:buChar char="•"/>
            </a:pPr>
            <a:r>
              <a:rPr lang="en-US" sz="1200">
                <a:latin typeface="Times New Roman" panose="02020603050405020304" pitchFamily="18" charset="0"/>
                <a:ea typeface="+mn-lt"/>
                <a:cs typeface="Times New Roman" panose="02020603050405020304" pitchFamily="18" charset="0"/>
              </a:rPr>
              <a:t>The distance travelled by not personal cars are pretty much higher when compared to personal use vehicles.</a:t>
            </a:r>
            <a:endParaRPr lang="en-US" sz="1200">
              <a:latin typeface="Times New Roman" panose="02020603050405020304" pitchFamily="18" charset="0"/>
              <a:cs typeface="Times New Roman" panose="02020603050405020304" pitchFamily="18" charset="0"/>
            </a:endParaRPr>
          </a:p>
          <a:p>
            <a:pPr algn="just"/>
            <a:r>
              <a:rPr lang="en-US" sz="1200" b="1">
                <a:latin typeface="Times New Roman" panose="02020603050405020304" pitchFamily="18" charset="0"/>
                <a:cs typeface="Times New Roman" panose="02020603050405020304" pitchFamily="18" charset="0"/>
              </a:rPr>
              <a:t>Dimension / Columns – Personal / Not personal use</a:t>
            </a:r>
          </a:p>
          <a:p>
            <a:pPr algn="just"/>
            <a:r>
              <a:rPr lang="en-US" sz="1200" b="1">
                <a:latin typeface="Times New Roman" panose="02020603050405020304" pitchFamily="18" charset="0"/>
                <a:cs typeface="Times New Roman" panose="02020603050405020304" pitchFamily="18" charset="0"/>
              </a:rPr>
              <a:t>Value / Rows – Average MPG.</a:t>
            </a:r>
          </a:p>
        </p:txBody>
      </p:sp>
      <p:pic>
        <p:nvPicPr>
          <p:cNvPr id="3" name="Picture 4" descr="A graph with a line and a line&#10;&#10;Description automatically generated">
            <a:extLst>
              <a:ext uri="{FF2B5EF4-FFF2-40B4-BE49-F238E27FC236}">
                <a16:creationId xmlns:a16="http://schemas.microsoft.com/office/drawing/2014/main" id="{89E62080-B52D-5FA9-9CCA-1C6D9DD448E3}"/>
              </a:ext>
            </a:extLst>
          </p:cNvPr>
          <p:cNvPicPr>
            <a:picLocks noGrp="1" noChangeAspect="1"/>
          </p:cNvPicPr>
          <p:nvPr>
            <p:ph idx="1"/>
          </p:nvPr>
        </p:nvPicPr>
        <p:blipFill rotWithShape="1">
          <a:blip r:embed="rId2"/>
          <a:srcRect l="17823" r="18770" b="260"/>
          <a:stretch/>
        </p:blipFill>
        <p:spPr>
          <a:xfrm>
            <a:off x="5455227" y="579551"/>
            <a:ext cx="5969612" cy="5698452"/>
          </a:xfrm>
        </p:spPr>
      </p:pic>
    </p:spTree>
    <p:extLst>
      <p:ext uri="{BB962C8B-B14F-4D97-AF65-F5344CB8AC3E}">
        <p14:creationId xmlns:p14="http://schemas.microsoft.com/office/powerpoint/2010/main" val="2759907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A3B168A7-66FE-4359-9866-CBB841A7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D8316-ACE6-7663-26A0-D25F7E0B50A9}"/>
              </a:ext>
            </a:extLst>
          </p:cNvPr>
          <p:cNvSpPr>
            <a:spLocks noGrp="1"/>
          </p:cNvSpPr>
          <p:nvPr>
            <p:ph type="title"/>
          </p:nvPr>
        </p:nvSpPr>
        <p:spPr>
          <a:xfrm>
            <a:off x="1092803" y="571500"/>
            <a:ext cx="4147804" cy="1110339"/>
          </a:xfrm>
        </p:spPr>
        <p:txBody>
          <a:bodyPr vert="horz" lIns="91440" tIns="45720" rIns="91440" bIns="45720" rtlCol="0" anchor="t">
            <a:normAutofit/>
          </a:bodyPr>
          <a:lstStyle/>
          <a:p>
            <a:r>
              <a:rPr lang="en-US" sz="3600" b="1" kern="1200" cap="none" baseline="0">
                <a:solidFill>
                  <a:schemeClr val="tx1"/>
                </a:solidFill>
                <a:latin typeface="Berlin Sans FB Demi" panose="020E0802020502020306" pitchFamily="34" charset="0"/>
              </a:rPr>
              <a:t>Linda’s Methodologies</a:t>
            </a:r>
          </a:p>
        </p:txBody>
      </p:sp>
      <p:cxnSp>
        <p:nvCxnSpPr>
          <p:cNvPr id="13" name="Straight Connector 12">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800" y="1186344"/>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A35B857-B345-A5E0-1B34-FCAAB764C521}"/>
              </a:ext>
            </a:extLst>
          </p:cNvPr>
          <p:cNvSpPr>
            <a:spLocks noGrp="1"/>
          </p:cNvSpPr>
          <p:nvPr>
            <p:ph type="body" sz="half" idx="2"/>
          </p:nvPr>
        </p:nvSpPr>
        <p:spPr>
          <a:xfrm>
            <a:off x="804195" y="1840846"/>
            <a:ext cx="4325357" cy="4445654"/>
          </a:xfrm>
        </p:spPr>
        <p:txBody>
          <a:bodyPr vert="horz" lIns="91440" tIns="45720" rIns="91440" bIns="45720" rtlCol="0" anchor="t">
            <a:noAutofit/>
          </a:bodyPr>
          <a:lstStyle/>
          <a:p>
            <a:pPr algn="just"/>
            <a:r>
              <a:rPr lang="en-US" sz="1400">
                <a:latin typeface="Times New Roman"/>
                <a:cs typeface="Times New Roman"/>
              </a:rPr>
              <a:t>Which car model has the greatest price drop, and which one has the least? Does the car's color affect the price drop?</a:t>
            </a:r>
          </a:p>
          <a:p>
            <a:pPr algn="just"/>
            <a:r>
              <a:rPr lang="en-US" sz="1400">
                <a:solidFill>
                  <a:srgbClr val="374151"/>
                </a:solidFill>
                <a:latin typeface="Times New Roman"/>
                <a:ea typeface="+mn-lt"/>
                <a:cs typeface="Times New Roman"/>
              </a:rPr>
              <a:t>The car model with the greatest price drop is the "</a:t>
            </a:r>
            <a:r>
              <a:rPr lang="en-US" sz="1400" b="1">
                <a:solidFill>
                  <a:srgbClr val="374151"/>
                </a:solidFill>
                <a:latin typeface="Times New Roman"/>
                <a:ea typeface="+mn-lt"/>
                <a:cs typeface="Times New Roman"/>
              </a:rPr>
              <a:t>Volkswagen Atlas 3.6L SE w/Technology,</a:t>
            </a:r>
            <a:r>
              <a:rPr lang="en-US" sz="1400">
                <a:solidFill>
                  <a:srgbClr val="374151"/>
                </a:solidFill>
                <a:latin typeface="Times New Roman"/>
                <a:ea typeface="+mn-lt"/>
                <a:cs typeface="Times New Roman"/>
              </a:rPr>
              <a:t>" while there are five car models with the least price drop, all of which only decreased by $100, including </a:t>
            </a:r>
            <a:r>
              <a:rPr lang="en-US" sz="1400" b="1">
                <a:solidFill>
                  <a:srgbClr val="374151"/>
                </a:solidFill>
                <a:latin typeface="Times New Roman"/>
                <a:ea typeface="+mn-lt"/>
                <a:cs typeface="Times New Roman"/>
              </a:rPr>
              <a:t>"Volvo XC40," "Volvo XC90," "Volkswagen Beetle Auto 2.5L PZEV,"</a:t>
            </a:r>
            <a:r>
              <a:rPr lang="en-US" sz="1400">
                <a:solidFill>
                  <a:srgbClr val="374151"/>
                </a:solidFill>
                <a:latin typeface="Times New Roman"/>
                <a:ea typeface="+mn-lt"/>
                <a:cs typeface="Times New Roman"/>
              </a:rPr>
              <a:t> etc.</a:t>
            </a:r>
            <a:endParaRPr lang="en-US" sz="1400">
              <a:latin typeface="Times New Roman"/>
              <a:ea typeface="+mn-lt"/>
              <a:cs typeface="Times New Roman"/>
            </a:endParaRPr>
          </a:p>
          <a:p>
            <a:pPr algn="just"/>
            <a:r>
              <a:rPr lang="en-US" sz="1400">
                <a:solidFill>
                  <a:srgbClr val="374151"/>
                </a:solidFill>
                <a:latin typeface="Times New Roman"/>
                <a:ea typeface="+mn-lt"/>
                <a:cs typeface="Times New Roman"/>
              </a:rPr>
              <a:t>Regarding the analysis of the impact of car color on price drop, we added the</a:t>
            </a:r>
            <a:r>
              <a:rPr lang="en-US" sz="1400" b="1">
                <a:solidFill>
                  <a:srgbClr val="374151"/>
                </a:solidFill>
                <a:latin typeface="Times New Roman"/>
                <a:ea typeface="+mn-lt"/>
                <a:cs typeface="Times New Roman"/>
              </a:rPr>
              <a:t> Initial price</a:t>
            </a:r>
            <a:r>
              <a:rPr lang="en-US" sz="1400">
                <a:solidFill>
                  <a:srgbClr val="374151"/>
                </a:solidFill>
                <a:latin typeface="Times New Roman"/>
                <a:ea typeface="+mn-lt"/>
                <a:cs typeface="Times New Roman"/>
              </a:rPr>
              <a:t> as an indicator. From the visualization, it is evident that car color has an influence on the price drop, showing </a:t>
            </a:r>
            <a:r>
              <a:rPr lang="en-US" sz="1400" b="1">
                <a:solidFill>
                  <a:srgbClr val="374151"/>
                </a:solidFill>
                <a:latin typeface="Times New Roman"/>
                <a:ea typeface="+mn-lt"/>
                <a:cs typeface="Times New Roman"/>
              </a:rPr>
              <a:t>a positive correlation.</a:t>
            </a:r>
            <a:endParaRPr lang="en-US" sz="1400" b="1">
              <a:latin typeface="Times New Roman"/>
              <a:ea typeface="+mn-lt"/>
              <a:cs typeface="Times New Roman"/>
            </a:endParaRPr>
          </a:p>
          <a:p>
            <a:pPr algn="just"/>
            <a:r>
              <a:rPr lang="en-US" sz="1400" b="1">
                <a:solidFill>
                  <a:srgbClr val="000000"/>
                </a:solidFill>
                <a:latin typeface="Times New Roman"/>
                <a:ea typeface="+mn-lt"/>
                <a:cs typeface="Times New Roman"/>
              </a:rPr>
              <a:t>Dimension / Columns – Model,  Exterior Color</a:t>
            </a:r>
          </a:p>
          <a:p>
            <a:pPr algn="just"/>
            <a:r>
              <a:rPr lang="en-US" sz="1400" b="1">
                <a:solidFill>
                  <a:srgbClr val="000000"/>
                </a:solidFill>
                <a:latin typeface="Times New Roman"/>
                <a:ea typeface="+mn-lt"/>
                <a:cs typeface="Times New Roman"/>
              </a:rPr>
              <a:t>Value / Rows – Price Drop,  Initial  Price</a:t>
            </a:r>
            <a:endParaRPr lang="en-US" sz="1400" b="1">
              <a:solidFill>
                <a:srgbClr val="374151"/>
              </a:solidFill>
              <a:latin typeface="Times New Roman"/>
              <a:cs typeface="Times New Roman"/>
            </a:endParaRPr>
          </a:p>
          <a:p>
            <a:endParaRPr lang="en-US" sz="1400">
              <a:latin typeface="Times New Roman" panose="02020603050405020304" pitchFamily="18" charset="0"/>
              <a:cs typeface="Times New Roman" panose="02020603050405020304" pitchFamily="18" charset="0"/>
            </a:endParaRPr>
          </a:p>
        </p:txBody>
      </p:sp>
      <p:pic>
        <p:nvPicPr>
          <p:cNvPr id="7" name="Picture 7" descr="A screenshot of a graph&#10;&#10;Description automatically generated">
            <a:extLst>
              <a:ext uri="{FF2B5EF4-FFF2-40B4-BE49-F238E27FC236}">
                <a16:creationId xmlns:a16="http://schemas.microsoft.com/office/drawing/2014/main" id="{E798A759-D279-2C75-0C58-5587EF1CA681}"/>
              </a:ext>
            </a:extLst>
          </p:cNvPr>
          <p:cNvPicPr>
            <a:picLocks noGrp="1" noChangeAspect="1"/>
          </p:cNvPicPr>
          <p:nvPr>
            <p:ph idx="1"/>
          </p:nvPr>
        </p:nvPicPr>
        <p:blipFill>
          <a:blip r:embed="rId2"/>
          <a:stretch>
            <a:fillRect/>
          </a:stretch>
        </p:blipFill>
        <p:spPr>
          <a:xfrm>
            <a:off x="5166451" y="567583"/>
            <a:ext cx="6276081" cy="6027721"/>
          </a:xfrm>
        </p:spPr>
      </p:pic>
    </p:spTree>
    <p:extLst>
      <p:ext uri="{BB962C8B-B14F-4D97-AF65-F5344CB8AC3E}">
        <p14:creationId xmlns:p14="http://schemas.microsoft.com/office/powerpoint/2010/main" val="942208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Content Placeholder 7">
            <a:extLst>
              <a:ext uri="{FF2B5EF4-FFF2-40B4-BE49-F238E27FC236}">
                <a16:creationId xmlns:a16="http://schemas.microsoft.com/office/drawing/2014/main" id="{1C0DFA1F-7F48-F38E-95B4-C376E2D748E1}"/>
              </a:ext>
            </a:extLst>
          </p:cNvPr>
          <p:cNvSpPr txBox="1">
            <a:spLocks/>
          </p:cNvSpPr>
          <p:nvPr/>
        </p:nvSpPr>
        <p:spPr>
          <a:xfrm>
            <a:off x="1088136" y="2440568"/>
            <a:ext cx="4841505" cy="3801284"/>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pic>
        <p:nvPicPr>
          <p:cNvPr id="15" name="Picture 4" descr="A screenshot of a graph&#10;&#10;Description automatically generated">
            <a:extLst>
              <a:ext uri="{FF2B5EF4-FFF2-40B4-BE49-F238E27FC236}">
                <a16:creationId xmlns:a16="http://schemas.microsoft.com/office/drawing/2014/main" id="{FD77F8FC-325C-C75F-FD43-A17BDC83A7C1}"/>
              </a:ext>
            </a:extLst>
          </p:cNvPr>
          <p:cNvPicPr>
            <a:picLocks noChangeAspect="1"/>
          </p:cNvPicPr>
          <p:nvPr/>
        </p:nvPicPr>
        <p:blipFill>
          <a:blip r:embed="rId2"/>
          <a:stretch>
            <a:fillRect/>
          </a:stretch>
        </p:blipFill>
        <p:spPr>
          <a:xfrm>
            <a:off x="0" y="1113148"/>
            <a:ext cx="6360257" cy="5128704"/>
          </a:xfrm>
          <a:prstGeom prst="rect">
            <a:avLst/>
          </a:prstGeom>
        </p:spPr>
      </p:pic>
      <p:pic>
        <p:nvPicPr>
          <p:cNvPr id="16" name="Picture 4" descr="A graph with a line and a line&#10;&#10;Description automatically generated">
            <a:extLst>
              <a:ext uri="{FF2B5EF4-FFF2-40B4-BE49-F238E27FC236}">
                <a16:creationId xmlns:a16="http://schemas.microsoft.com/office/drawing/2014/main" id="{9E04632A-274A-D388-4E85-7289433ABA6B}"/>
              </a:ext>
            </a:extLst>
          </p:cNvPr>
          <p:cNvPicPr>
            <a:picLocks noGrp="1" noChangeAspect="1"/>
          </p:cNvPicPr>
          <p:nvPr>
            <p:ph idx="1"/>
          </p:nvPr>
        </p:nvPicPr>
        <p:blipFill rotWithShape="1">
          <a:blip r:embed="rId3"/>
          <a:srcRect l="17823" r="18770" b="260"/>
          <a:stretch/>
        </p:blipFill>
        <p:spPr>
          <a:xfrm>
            <a:off x="9134784" y="0"/>
            <a:ext cx="3057216" cy="2918347"/>
          </a:xfrm>
        </p:spPr>
      </p:pic>
      <p:pic>
        <p:nvPicPr>
          <p:cNvPr id="17" name="Picture 4" descr="A graph with numbers and text&#10;&#10;Description automatically generated">
            <a:extLst>
              <a:ext uri="{FF2B5EF4-FFF2-40B4-BE49-F238E27FC236}">
                <a16:creationId xmlns:a16="http://schemas.microsoft.com/office/drawing/2014/main" id="{753006CD-124A-16C0-A57A-5B3C12A6FB6A}"/>
              </a:ext>
            </a:extLst>
          </p:cNvPr>
          <p:cNvPicPr>
            <a:picLocks noChangeAspect="1"/>
          </p:cNvPicPr>
          <p:nvPr/>
        </p:nvPicPr>
        <p:blipFill>
          <a:blip r:embed="rId4"/>
          <a:stretch>
            <a:fillRect/>
          </a:stretch>
        </p:blipFill>
        <p:spPr>
          <a:xfrm>
            <a:off x="6517126" y="0"/>
            <a:ext cx="1419672" cy="3019393"/>
          </a:xfrm>
          <a:prstGeom prst="rect">
            <a:avLst/>
          </a:prstGeom>
        </p:spPr>
      </p:pic>
      <p:pic>
        <p:nvPicPr>
          <p:cNvPr id="18" name="Picture 5" descr="A graph of sales with numbers and prices&#10;&#10;Description automatically generated">
            <a:extLst>
              <a:ext uri="{FF2B5EF4-FFF2-40B4-BE49-F238E27FC236}">
                <a16:creationId xmlns:a16="http://schemas.microsoft.com/office/drawing/2014/main" id="{D2BF6F7B-E9E1-1AD4-B806-F376877B9094}"/>
              </a:ext>
            </a:extLst>
          </p:cNvPr>
          <p:cNvPicPr>
            <a:picLocks noChangeAspect="1"/>
          </p:cNvPicPr>
          <p:nvPr/>
        </p:nvPicPr>
        <p:blipFill>
          <a:blip r:embed="rId5"/>
          <a:stretch>
            <a:fillRect/>
          </a:stretch>
        </p:blipFill>
        <p:spPr>
          <a:xfrm>
            <a:off x="6517126" y="3056716"/>
            <a:ext cx="5674874" cy="3801284"/>
          </a:xfrm>
          <a:prstGeom prst="rect">
            <a:avLst/>
          </a:prstGeom>
        </p:spPr>
      </p:pic>
      <p:sp>
        <p:nvSpPr>
          <p:cNvPr id="19" name="Rectangle 18">
            <a:extLst>
              <a:ext uri="{FF2B5EF4-FFF2-40B4-BE49-F238E27FC236}">
                <a16:creationId xmlns:a16="http://schemas.microsoft.com/office/drawing/2014/main" id="{CB9119C8-C7A5-68F8-884A-27EE5A7F8B0A}"/>
              </a:ext>
            </a:extLst>
          </p:cNvPr>
          <p:cNvSpPr/>
          <p:nvPr/>
        </p:nvSpPr>
        <p:spPr>
          <a:xfrm>
            <a:off x="177527" y="16687"/>
            <a:ext cx="3203121" cy="83099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a:ln/>
                <a:solidFill>
                  <a:schemeClr val="accent3"/>
                </a:solidFill>
                <a:latin typeface="Berlin Sans FB Demi" panose="020E0802020502020306" pitchFamily="34" charset="0"/>
              </a:rPr>
              <a:t>Dashboard</a:t>
            </a:r>
          </a:p>
        </p:txBody>
      </p:sp>
    </p:spTree>
    <p:extLst>
      <p:ext uri="{BB962C8B-B14F-4D97-AF65-F5344CB8AC3E}">
        <p14:creationId xmlns:p14="http://schemas.microsoft.com/office/powerpoint/2010/main" val="1849037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Content Placeholder 7">
            <a:extLst>
              <a:ext uri="{FF2B5EF4-FFF2-40B4-BE49-F238E27FC236}">
                <a16:creationId xmlns:a16="http://schemas.microsoft.com/office/drawing/2014/main" id="{1C0DFA1F-7F48-F38E-95B4-C376E2D748E1}"/>
              </a:ext>
            </a:extLst>
          </p:cNvPr>
          <p:cNvSpPr txBox="1">
            <a:spLocks/>
          </p:cNvSpPr>
          <p:nvPr/>
        </p:nvSpPr>
        <p:spPr>
          <a:xfrm>
            <a:off x="1088136" y="2440568"/>
            <a:ext cx="4841505" cy="3801284"/>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pic>
        <p:nvPicPr>
          <p:cNvPr id="2" name="Picture 11" descr="A graph of fuel prices&#10;&#10;Description automatically generated">
            <a:extLst>
              <a:ext uri="{FF2B5EF4-FFF2-40B4-BE49-F238E27FC236}">
                <a16:creationId xmlns:a16="http://schemas.microsoft.com/office/drawing/2014/main" id="{938B2A73-6C91-3AC9-EA9E-259758C9D8A8}"/>
              </a:ext>
            </a:extLst>
          </p:cNvPr>
          <p:cNvPicPr>
            <a:picLocks noChangeAspect="1"/>
          </p:cNvPicPr>
          <p:nvPr/>
        </p:nvPicPr>
        <p:blipFill rotWithShape="1">
          <a:blip r:embed="rId2"/>
          <a:srcRect l="6498" r="8303" b="321"/>
          <a:stretch/>
        </p:blipFill>
        <p:spPr>
          <a:xfrm>
            <a:off x="0" y="830997"/>
            <a:ext cx="6524575" cy="4827594"/>
          </a:xfrm>
          <a:prstGeom prst="rect">
            <a:avLst/>
          </a:prstGeom>
        </p:spPr>
      </p:pic>
      <p:pic>
        <p:nvPicPr>
          <p:cNvPr id="5" name="Content Placeholder 13">
            <a:extLst>
              <a:ext uri="{FF2B5EF4-FFF2-40B4-BE49-F238E27FC236}">
                <a16:creationId xmlns:a16="http://schemas.microsoft.com/office/drawing/2014/main" id="{E025773F-F900-84E2-1975-35D654545CC2}"/>
              </a:ext>
            </a:extLst>
          </p:cNvPr>
          <p:cNvPicPr>
            <a:picLocks noChangeAspect="1"/>
          </p:cNvPicPr>
          <p:nvPr/>
        </p:nvPicPr>
        <p:blipFill>
          <a:blip r:embed="rId3"/>
          <a:stretch>
            <a:fillRect/>
          </a:stretch>
        </p:blipFill>
        <p:spPr>
          <a:xfrm>
            <a:off x="6336821" y="2116437"/>
            <a:ext cx="5855179" cy="4684143"/>
          </a:xfrm>
          <a:prstGeom prst="rect">
            <a:avLst/>
          </a:prstGeom>
        </p:spPr>
      </p:pic>
      <p:sp>
        <p:nvSpPr>
          <p:cNvPr id="9" name="Rectangle 8">
            <a:extLst>
              <a:ext uri="{FF2B5EF4-FFF2-40B4-BE49-F238E27FC236}">
                <a16:creationId xmlns:a16="http://schemas.microsoft.com/office/drawing/2014/main" id="{57258856-6102-D95B-9776-E88FD3CB7B9D}"/>
              </a:ext>
            </a:extLst>
          </p:cNvPr>
          <p:cNvSpPr/>
          <p:nvPr/>
        </p:nvSpPr>
        <p:spPr>
          <a:xfrm>
            <a:off x="151647" y="0"/>
            <a:ext cx="3203121" cy="83099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a:ln/>
                <a:solidFill>
                  <a:schemeClr val="accent3"/>
                </a:solidFill>
                <a:latin typeface="Berlin Sans FB Demi" panose="020E0802020502020306" pitchFamily="34" charset="0"/>
              </a:rPr>
              <a:t>Dashboard</a:t>
            </a:r>
          </a:p>
        </p:txBody>
      </p:sp>
    </p:spTree>
    <p:extLst>
      <p:ext uri="{BB962C8B-B14F-4D97-AF65-F5344CB8AC3E}">
        <p14:creationId xmlns:p14="http://schemas.microsoft.com/office/powerpoint/2010/main" val="2674449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4">
            <a:extLst>
              <a:ext uri="{FF2B5EF4-FFF2-40B4-BE49-F238E27FC236}">
                <a16:creationId xmlns:a16="http://schemas.microsoft.com/office/drawing/2014/main" id="{E0B51387-DF62-4500-88D6-AEF5409C4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6">
            <a:extLst>
              <a:ext uri="{FF2B5EF4-FFF2-40B4-BE49-F238E27FC236}">
                <a16:creationId xmlns:a16="http://schemas.microsoft.com/office/drawing/2014/main" id="{1A67FB93-E092-450C-8675-960F10D5C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ntage english car">
            <a:extLst>
              <a:ext uri="{FF2B5EF4-FFF2-40B4-BE49-F238E27FC236}">
                <a16:creationId xmlns:a16="http://schemas.microsoft.com/office/drawing/2014/main" id="{B844D56D-CC83-1AA6-1AE7-487B3FC1D269}"/>
              </a:ext>
            </a:extLst>
          </p:cNvPr>
          <p:cNvPicPr>
            <a:picLocks noChangeAspect="1"/>
          </p:cNvPicPr>
          <p:nvPr/>
        </p:nvPicPr>
        <p:blipFill rotWithShape="1">
          <a:blip r:embed="rId2">
            <a:alphaModFix amt="60000"/>
          </a:blip>
          <a:srcRect t="15051" b="679"/>
          <a:stretch/>
        </p:blipFill>
        <p:spPr>
          <a:xfrm>
            <a:off x="20" y="10"/>
            <a:ext cx="12191980" cy="6857989"/>
          </a:xfrm>
          <a:prstGeom prst="rect">
            <a:avLst/>
          </a:prstGeom>
        </p:spPr>
      </p:pic>
      <p:sp>
        <p:nvSpPr>
          <p:cNvPr id="2" name="Title 1">
            <a:extLst>
              <a:ext uri="{FF2B5EF4-FFF2-40B4-BE49-F238E27FC236}">
                <a16:creationId xmlns:a16="http://schemas.microsoft.com/office/drawing/2014/main" id="{E76C6688-BD37-3AA3-F6DD-ED8379AF8E39}"/>
              </a:ext>
            </a:extLst>
          </p:cNvPr>
          <p:cNvSpPr>
            <a:spLocks noGrp="1"/>
          </p:cNvSpPr>
          <p:nvPr>
            <p:ph type="title"/>
          </p:nvPr>
        </p:nvSpPr>
        <p:spPr>
          <a:xfrm>
            <a:off x="1088136" y="1066110"/>
            <a:ext cx="5625342" cy="4630055"/>
          </a:xfrm>
        </p:spPr>
        <p:txBody>
          <a:bodyPr>
            <a:normAutofit/>
          </a:bodyPr>
          <a:lstStyle/>
          <a:p>
            <a:r>
              <a:rPr lang="en-IN" sz="6000">
                <a:solidFill>
                  <a:srgbClr val="FFFFFF"/>
                </a:solidFill>
                <a:latin typeface="Berlin Sans FB Demi" panose="020E0802020502020306" pitchFamily="34" charset="0"/>
              </a:rPr>
              <a:t>Results</a:t>
            </a:r>
            <a:endParaRPr lang="en-US" sz="6000">
              <a:solidFill>
                <a:srgbClr val="FFFFFF"/>
              </a:solidFill>
              <a:latin typeface="Berlin Sans FB Demi" panose="020E0802020502020306" pitchFamily="34" charset="0"/>
            </a:endParaRPr>
          </a:p>
        </p:txBody>
      </p:sp>
      <p:cxnSp>
        <p:nvCxnSpPr>
          <p:cNvPr id="29" name="Straight Connector 28">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3881"/>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5632D4C-8171-0DF1-93C5-D0A9D007F001}"/>
              </a:ext>
            </a:extLst>
          </p:cNvPr>
          <p:cNvSpPr>
            <a:spLocks noGrp="1"/>
          </p:cNvSpPr>
          <p:nvPr>
            <p:ph idx="1"/>
          </p:nvPr>
        </p:nvSpPr>
        <p:spPr>
          <a:xfrm>
            <a:off x="5011352" y="1007405"/>
            <a:ext cx="6694965" cy="5099482"/>
          </a:xfrm>
          <a:solidFill>
            <a:schemeClr val="tx1"/>
          </a:solidFill>
        </p:spPr>
        <p:txBody>
          <a:bodyPr vert="horz" lIns="91440" tIns="45720" rIns="91440" bIns="45720" rtlCol="0" anchor="t">
            <a:normAutofit fontScale="92500" lnSpcReduction="10000"/>
          </a:bodyPr>
          <a:lstStyle/>
          <a:p>
            <a:pPr algn="just">
              <a:lnSpc>
                <a:spcPct val="120000"/>
              </a:lnSpc>
            </a:pPr>
            <a:r>
              <a:rPr lang="en-US" sz="1400" b="1">
                <a:solidFill>
                  <a:srgbClr val="FFFFFF"/>
                </a:solidFill>
                <a:latin typeface="Times New Roman"/>
                <a:cs typeface="Times New Roman"/>
              </a:rPr>
              <a:t>Porsche</a:t>
            </a:r>
            <a:r>
              <a:rPr lang="en-US" sz="1400">
                <a:solidFill>
                  <a:srgbClr val="FFFFFF"/>
                </a:solidFill>
                <a:latin typeface="Times New Roman"/>
                <a:cs typeface="Times New Roman"/>
              </a:rPr>
              <a:t> has the highest average sales price, edging out the second highest, Land Rover, by a difference of </a:t>
            </a:r>
            <a:r>
              <a:rPr lang="en-US" sz="1400" b="1">
                <a:solidFill>
                  <a:srgbClr val="FFFFFF"/>
                </a:solidFill>
                <a:latin typeface="Times New Roman"/>
                <a:cs typeface="Times New Roman"/>
              </a:rPr>
              <a:t>over $30,000</a:t>
            </a:r>
            <a:r>
              <a:rPr lang="en-US" sz="1400">
                <a:solidFill>
                  <a:srgbClr val="FFFFFF"/>
                </a:solidFill>
                <a:latin typeface="Times New Roman"/>
                <a:cs typeface="Times New Roman"/>
              </a:rPr>
              <a:t>.</a:t>
            </a:r>
          </a:p>
          <a:p>
            <a:pPr algn="just">
              <a:lnSpc>
                <a:spcPct val="120000"/>
              </a:lnSpc>
            </a:pPr>
            <a:r>
              <a:rPr lang="en-US" sz="1400">
                <a:solidFill>
                  <a:srgbClr val="FFFFFF"/>
                </a:solidFill>
                <a:latin typeface="Times New Roman"/>
                <a:cs typeface="Times New Roman"/>
              </a:rPr>
              <a:t>The average sales price will drop by around </a:t>
            </a:r>
            <a:r>
              <a:rPr lang="en-US" sz="1400" b="1">
                <a:solidFill>
                  <a:srgbClr val="FFFFFF"/>
                </a:solidFill>
                <a:latin typeface="Times New Roman"/>
                <a:cs typeface="Times New Roman"/>
              </a:rPr>
              <a:t>USD $10,109 </a:t>
            </a:r>
            <a:r>
              <a:rPr lang="en-US" sz="1400">
                <a:solidFill>
                  <a:srgbClr val="FFFFFF"/>
                </a:solidFill>
                <a:latin typeface="Times New Roman"/>
                <a:cs typeface="Times New Roman"/>
              </a:rPr>
              <a:t>if a car has been in an accident or has any damage. From the cars that never had an accident, there has been a decrease of almost </a:t>
            </a:r>
            <a:r>
              <a:rPr lang="en-US" sz="1400" b="1">
                <a:solidFill>
                  <a:srgbClr val="FFFFFF"/>
                </a:solidFill>
                <a:latin typeface="Times New Roman"/>
                <a:cs typeface="Times New Roman"/>
              </a:rPr>
              <a:t>41%</a:t>
            </a:r>
            <a:r>
              <a:rPr lang="en-US" sz="1400">
                <a:solidFill>
                  <a:srgbClr val="FFFFFF"/>
                </a:solidFill>
                <a:latin typeface="Times New Roman"/>
                <a:cs typeface="Times New Roman"/>
              </a:rPr>
              <a:t> in the sales price. The average price difference between vehicles involved in accidents and vehicles not involved in accidents was over </a:t>
            </a:r>
            <a:r>
              <a:rPr lang="en-US" sz="1400" b="1">
                <a:solidFill>
                  <a:srgbClr val="FFFFFF"/>
                </a:solidFill>
                <a:latin typeface="Times New Roman"/>
                <a:cs typeface="Times New Roman"/>
              </a:rPr>
              <a:t>$142.8, or nearly 16% less</a:t>
            </a:r>
            <a:r>
              <a:rPr lang="en-US" sz="1400">
                <a:solidFill>
                  <a:srgbClr val="FFFFFF"/>
                </a:solidFill>
                <a:latin typeface="Times New Roman"/>
                <a:cs typeface="Times New Roman"/>
              </a:rPr>
              <a:t> than the vehicles not involved in accidents.</a:t>
            </a:r>
          </a:p>
          <a:p>
            <a:pPr algn="just">
              <a:lnSpc>
                <a:spcPct val="120000"/>
              </a:lnSpc>
            </a:pPr>
            <a:r>
              <a:rPr lang="en-US" sz="1400">
                <a:solidFill>
                  <a:srgbClr val="FFFFFF"/>
                </a:solidFill>
                <a:latin typeface="Times New Roman"/>
                <a:ea typeface="+mn-lt"/>
                <a:cs typeface="Times New Roman"/>
              </a:rPr>
              <a:t>Used cars with Hybrid fuel type offer a maximum average mileage of </a:t>
            </a:r>
            <a:r>
              <a:rPr lang="en-US" sz="1400" b="1">
                <a:solidFill>
                  <a:srgbClr val="FFFFFF"/>
                </a:solidFill>
                <a:latin typeface="Times New Roman"/>
                <a:ea typeface="+mn-lt"/>
                <a:cs typeface="Times New Roman"/>
              </a:rPr>
              <a:t>26 MPG</a:t>
            </a:r>
            <a:r>
              <a:rPr lang="en-US" sz="1400">
                <a:solidFill>
                  <a:srgbClr val="FFFFFF"/>
                </a:solidFill>
                <a:latin typeface="Times New Roman"/>
                <a:ea typeface="+mn-lt"/>
                <a:cs typeface="Times New Roman"/>
              </a:rPr>
              <a:t>.</a:t>
            </a:r>
            <a:endParaRPr lang="en-US" sz="1400">
              <a:solidFill>
                <a:srgbClr val="FFFFFF"/>
              </a:solidFill>
              <a:latin typeface="Times New Roman"/>
              <a:cs typeface="Times New Roman"/>
            </a:endParaRPr>
          </a:p>
          <a:p>
            <a:pPr algn="just">
              <a:lnSpc>
                <a:spcPct val="120000"/>
              </a:lnSpc>
            </a:pPr>
            <a:r>
              <a:rPr lang="en-US" sz="1400">
                <a:solidFill>
                  <a:srgbClr val="FFFFFF"/>
                </a:solidFill>
                <a:latin typeface="Times New Roman"/>
                <a:ea typeface="+mn-lt"/>
                <a:cs typeface="Times New Roman"/>
              </a:rPr>
              <a:t>The average MPG of personal cars are</a:t>
            </a:r>
            <a:r>
              <a:rPr lang="en-US" sz="1400" b="1">
                <a:solidFill>
                  <a:srgbClr val="FFFFFF"/>
                </a:solidFill>
                <a:latin typeface="Times New Roman"/>
                <a:ea typeface="+mn-lt"/>
                <a:cs typeface="Times New Roman"/>
              </a:rPr>
              <a:t> 24.1925 </a:t>
            </a:r>
            <a:r>
              <a:rPr lang="en-US" sz="1400">
                <a:solidFill>
                  <a:srgbClr val="FFFFFF"/>
                </a:solidFill>
                <a:latin typeface="Times New Roman"/>
                <a:ea typeface="+mn-lt"/>
                <a:cs typeface="Times New Roman"/>
              </a:rPr>
              <a:t>and the average MPG of not personal cars are </a:t>
            </a:r>
            <a:r>
              <a:rPr lang="en-US" sz="1400" b="1">
                <a:solidFill>
                  <a:srgbClr val="FFFFFF"/>
                </a:solidFill>
                <a:latin typeface="Times New Roman"/>
                <a:ea typeface="+mn-lt"/>
                <a:cs typeface="Times New Roman"/>
              </a:rPr>
              <a:t>23.6842</a:t>
            </a:r>
            <a:r>
              <a:rPr lang="en-US" sz="1400">
                <a:solidFill>
                  <a:srgbClr val="FFFFFF"/>
                </a:solidFill>
                <a:latin typeface="Times New Roman"/>
                <a:ea typeface="+mn-lt"/>
                <a:cs typeface="Times New Roman"/>
              </a:rPr>
              <a:t>.</a:t>
            </a:r>
          </a:p>
          <a:p>
            <a:pPr algn="just">
              <a:lnSpc>
                <a:spcPct val="120000"/>
              </a:lnSpc>
            </a:pPr>
            <a:r>
              <a:rPr lang="en-US" sz="1400">
                <a:solidFill>
                  <a:srgbClr val="FFFFFF"/>
                </a:solidFill>
                <a:latin typeface="Times New Roman"/>
                <a:ea typeface="+mn-lt"/>
                <a:cs typeface="Times New Roman"/>
              </a:rPr>
              <a:t>Vehicles used for personal use only had an average sales price of </a:t>
            </a:r>
            <a:r>
              <a:rPr lang="en-US" sz="1400" b="1">
                <a:solidFill>
                  <a:srgbClr val="FFFFFF"/>
                </a:solidFill>
                <a:latin typeface="Times New Roman"/>
                <a:ea typeface="+mn-lt"/>
                <a:cs typeface="Times New Roman"/>
              </a:rPr>
              <a:t>$742, or 2% of the average sales price, higher</a:t>
            </a:r>
            <a:r>
              <a:rPr lang="en-US" sz="1400">
                <a:solidFill>
                  <a:srgbClr val="FFFFFF"/>
                </a:solidFill>
                <a:latin typeface="Times New Roman"/>
                <a:ea typeface="+mn-lt"/>
                <a:cs typeface="Times New Roman"/>
              </a:rPr>
              <a:t> than those used for non-personal use.</a:t>
            </a:r>
          </a:p>
          <a:p>
            <a:pPr algn="just">
              <a:lnSpc>
                <a:spcPct val="120000"/>
              </a:lnSpc>
            </a:pPr>
            <a:r>
              <a:rPr lang="en-US" sz="1400">
                <a:solidFill>
                  <a:srgbClr val="FFFFFF"/>
                </a:solidFill>
                <a:latin typeface="Times New Roman"/>
                <a:ea typeface="+mn-lt"/>
                <a:cs typeface="Times New Roman"/>
              </a:rPr>
              <a:t>The findings emphasize the importance of considering the specific car model's depreciation rate when making a purchasing decision. Understanding which models retain their value better can help consumers make informed choices and potentially save money in the long run.</a:t>
            </a:r>
            <a:endParaRPr lang="en-US" sz="1400">
              <a:solidFill>
                <a:srgbClr val="FFFFFF"/>
              </a:solidFill>
              <a:latin typeface="Times New Roman"/>
              <a:cs typeface="Times New Roman"/>
            </a:endParaRPr>
          </a:p>
          <a:p>
            <a:pPr algn="just">
              <a:lnSpc>
                <a:spcPct val="120000"/>
              </a:lnSpc>
            </a:pPr>
            <a:r>
              <a:rPr lang="en-US" sz="1400">
                <a:solidFill>
                  <a:srgbClr val="FFFFFF"/>
                </a:solidFill>
                <a:latin typeface="Times New Roman"/>
                <a:ea typeface="+mn-lt"/>
                <a:cs typeface="Times New Roman"/>
              </a:rPr>
              <a:t>The positive correlation between car color and price drop indicates that certain colors may be more desirable in the used car market, leading to higher resale values. Car owners and manufacturers can leverage this information to cater to consumer preferences and potentially enhance the appeal of their vehicles.</a:t>
            </a:r>
            <a:endParaRPr lang="en-US" sz="1400">
              <a:solidFill>
                <a:srgbClr val="FFFFFF"/>
              </a:solidFill>
              <a:latin typeface="Times New Roman"/>
              <a:cs typeface="Times New Roman"/>
            </a:endParaRPr>
          </a:p>
        </p:txBody>
      </p:sp>
    </p:spTree>
    <p:extLst>
      <p:ext uri="{BB962C8B-B14F-4D97-AF65-F5344CB8AC3E}">
        <p14:creationId xmlns:p14="http://schemas.microsoft.com/office/powerpoint/2010/main" val="2945026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3B168A7-66FE-4359-9866-CBB841A7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8D060-5A1F-F02F-B9B7-11059C8AE256}"/>
              </a:ext>
            </a:extLst>
          </p:cNvPr>
          <p:cNvSpPr>
            <a:spLocks noGrp="1"/>
          </p:cNvSpPr>
          <p:nvPr>
            <p:ph type="title"/>
          </p:nvPr>
        </p:nvSpPr>
        <p:spPr>
          <a:xfrm>
            <a:off x="935845" y="759282"/>
            <a:ext cx="4517898" cy="741923"/>
          </a:xfrm>
        </p:spPr>
        <p:txBody>
          <a:bodyPr>
            <a:normAutofit/>
          </a:bodyPr>
          <a:lstStyle/>
          <a:p>
            <a:r>
              <a:rPr lang="en-IN">
                <a:latin typeface="Berlin Sans FB Demi" panose="020E0802020502020306" pitchFamily="34" charset="0"/>
              </a:rPr>
              <a:t>Lessons Learned</a:t>
            </a:r>
            <a:endParaRPr lang="en-US">
              <a:latin typeface="Berlin Sans FB Demi" panose="020E0802020502020306" pitchFamily="34" charset="0"/>
            </a:endParaRPr>
          </a:p>
        </p:txBody>
      </p:sp>
      <p:cxnSp>
        <p:nvCxnSpPr>
          <p:cNvPr id="27" name="Straight Connector 26">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344"/>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43153A-9D00-0ACF-50D4-D7FFBF4B34DC}"/>
              </a:ext>
            </a:extLst>
          </p:cNvPr>
          <p:cNvSpPr>
            <a:spLocks noGrp="1"/>
          </p:cNvSpPr>
          <p:nvPr>
            <p:ph idx="1"/>
          </p:nvPr>
        </p:nvSpPr>
        <p:spPr>
          <a:xfrm>
            <a:off x="267037" y="1495614"/>
            <a:ext cx="9334178" cy="4907246"/>
          </a:xfrm>
        </p:spPr>
        <p:txBody>
          <a:bodyPr vert="horz" lIns="91440" tIns="45720" rIns="91440" bIns="45720" rtlCol="0" anchor="t">
            <a:noAutofit/>
          </a:bodyPr>
          <a:lstStyle/>
          <a:p>
            <a:pPr algn="just">
              <a:lnSpc>
                <a:spcPct val="120000"/>
              </a:lnSpc>
            </a:pPr>
            <a:r>
              <a:rPr lang="en-US" sz="1400">
                <a:latin typeface="Times New Roman"/>
                <a:cs typeface="Times New Roman"/>
              </a:rPr>
              <a:t>A thorough</a:t>
            </a:r>
            <a:r>
              <a:rPr lang="en-US" sz="1400" b="1">
                <a:latin typeface="Times New Roman"/>
                <a:cs typeface="Times New Roman"/>
              </a:rPr>
              <a:t> interrogation of the data</a:t>
            </a:r>
            <a:r>
              <a:rPr lang="en-US" sz="1400">
                <a:latin typeface="Times New Roman"/>
                <a:cs typeface="Times New Roman"/>
              </a:rPr>
              <a:t> you with to use is absolutely mandatory prior to any level of analysis.  Without cleaning our data, we would have been drawing conclusions based on misleading information.  For example, the sales price of a 2009 Chevrolet Cobalt with 85,000 miles being sold for $1 billion, as our original data indicated.</a:t>
            </a:r>
          </a:p>
          <a:p>
            <a:pPr algn="just">
              <a:lnSpc>
                <a:spcPct val="120000"/>
              </a:lnSpc>
            </a:pPr>
            <a:r>
              <a:rPr lang="en-US" sz="1400">
                <a:latin typeface="Times New Roman"/>
                <a:ea typeface="+mn-lt"/>
                <a:cs typeface="Times New Roman"/>
              </a:rPr>
              <a:t>Hybrid cars use two power sources. By sharing the load with an electric motor, the engine in a hybrid car uses less fuel to run than a traditional car. This means a full tank will go further, lowering your running costs. The key reasons to consider buying a hybrid car are to save on gas and help reduce emissions while still getting the range capabilities of a gas car.</a:t>
            </a:r>
            <a:endParaRPr lang="en-US" sz="1400">
              <a:latin typeface="Times New Roman"/>
              <a:cs typeface="Times New Roman"/>
            </a:endParaRPr>
          </a:p>
          <a:p>
            <a:pPr algn="just">
              <a:lnSpc>
                <a:spcPct val="120000"/>
              </a:lnSpc>
            </a:pPr>
            <a:r>
              <a:rPr lang="en-US" sz="1400">
                <a:latin typeface="Times New Roman"/>
                <a:cs typeface="Times New Roman"/>
              </a:rPr>
              <a:t>Even if a car has been completely repaired, it would lose its value if it had been involved in one or more accidents and if it suffered from any damage. The car’s average sales price prior to the accident and its value following the accident differs by almost 40%. After the accident, the value drops, lowering the car's average selling price. The amount that a car loses value after an accident constitutes a diminished value that involves the difference between the car’s market value before the accident and the market value after an accident. </a:t>
            </a:r>
          </a:p>
          <a:p>
            <a:pPr algn="just">
              <a:lnSpc>
                <a:spcPct val="120000"/>
              </a:lnSpc>
            </a:pPr>
            <a:r>
              <a:rPr lang="en-US" sz="1400">
                <a:latin typeface="Times New Roman"/>
                <a:ea typeface="+mn-lt"/>
                <a:cs typeface="Times New Roman"/>
              </a:rPr>
              <a:t>Finding and creating appropriate metrics during the analysis process  is crucial.</a:t>
            </a:r>
          </a:p>
          <a:p>
            <a:pPr algn="just">
              <a:lnSpc>
                <a:spcPct val="120000"/>
              </a:lnSpc>
            </a:pPr>
            <a:r>
              <a:rPr lang="en-US" sz="1400">
                <a:latin typeface="Times New Roman"/>
                <a:ea typeface="+mn-lt"/>
                <a:cs typeface="Times New Roman"/>
              </a:rPr>
              <a:t>Majorly in not personal vehicles the drivers tend to drive rash due to excessively being on the road. The vehicle is driven for longer durations which lead to wear and tear of parts which are caused due to fatigue and heat caused from continuously moving of automotive parts.</a:t>
            </a:r>
          </a:p>
        </p:txBody>
      </p:sp>
      <p:pic>
        <p:nvPicPr>
          <p:cNvPr id="5" name="Picture 4" descr="Large car car park from above">
            <a:extLst>
              <a:ext uri="{FF2B5EF4-FFF2-40B4-BE49-F238E27FC236}">
                <a16:creationId xmlns:a16="http://schemas.microsoft.com/office/drawing/2014/main" id="{12C24A9E-7790-129D-3680-D00CA5F19AC5}"/>
              </a:ext>
            </a:extLst>
          </p:cNvPr>
          <p:cNvPicPr>
            <a:picLocks noChangeAspect="1"/>
          </p:cNvPicPr>
          <p:nvPr/>
        </p:nvPicPr>
        <p:blipFill rotWithShape="1">
          <a:blip r:embed="rId2"/>
          <a:srcRect l="45275" r="33112"/>
          <a:stretch/>
        </p:blipFill>
        <p:spPr>
          <a:xfrm>
            <a:off x="10155129" y="10"/>
            <a:ext cx="2036873" cy="6857990"/>
          </a:xfrm>
          <a:prstGeom prst="rect">
            <a:avLst/>
          </a:prstGeom>
        </p:spPr>
      </p:pic>
    </p:spTree>
    <p:extLst>
      <p:ext uri="{BB962C8B-B14F-4D97-AF65-F5344CB8AC3E}">
        <p14:creationId xmlns:p14="http://schemas.microsoft.com/office/powerpoint/2010/main" val="3147021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 name="Straight Connector 8">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 name="Rectangle 10">
            <a:extLst>
              <a:ext uri="{FF2B5EF4-FFF2-40B4-BE49-F238E27FC236}">
                <a16:creationId xmlns:a16="http://schemas.microsoft.com/office/drawing/2014/main" id="{511C99DC-C3C5-4EBE-91DD-345109C3D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4FA248F-3700-F59B-66D7-D517729B42EA}"/>
              </a:ext>
            </a:extLst>
          </p:cNvPr>
          <p:cNvSpPr>
            <a:spLocks noGrp="1"/>
          </p:cNvSpPr>
          <p:nvPr>
            <p:ph type="title"/>
          </p:nvPr>
        </p:nvSpPr>
        <p:spPr>
          <a:xfrm>
            <a:off x="1044516" y="1076635"/>
            <a:ext cx="5051484" cy="3495365"/>
          </a:xfrm>
        </p:spPr>
        <p:txBody>
          <a:bodyPr vert="horz" lIns="91440" tIns="45720" rIns="91440" bIns="45720" rtlCol="0" anchor="t">
            <a:normAutofit fontScale="90000"/>
          </a:bodyPr>
          <a:lstStyle/>
          <a:p>
            <a:r>
              <a:rPr lang="en-US" altLang="zh-CN" sz="5400" cap="all">
                <a:latin typeface="Berlin Sans FB Demi" panose="020E0802020502020306" pitchFamily="34" charset="0"/>
              </a:rPr>
              <a:t>Thank you!      </a:t>
            </a:r>
            <a:br>
              <a:rPr lang="en-US" altLang="zh-CN" sz="5400" cap="all">
                <a:latin typeface="Berlin Sans FB Demi" panose="020E0802020502020306" pitchFamily="34" charset="0"/>
              </a:rPr>
            </a:br>
            <a:br>
              <a:rPr lang="en-US" altLang="zh-CN" sz="5400" cap="all">
                <a:latin typeface="Berlin Sans FB Demi" panose="020E0802020502020306" pitchFamily="34" charset="0"/>
              </a:rPr>
            </a:br>
            <a:br>
              <a:rPr lang="en-US" altLang="zh-CN" sz="5400" cap="all">
                <a:latin typeface="Berlin Sans FB Demi" panose="020E0802020502020306" pitchFamily="34" charset="0"/>
              </a:rPr>
            </a:br>
            <a:br>
              <a:rPr lang="en-US" altLang="zh-CN" sz="5400" cap="all">
                <a:latin typeface="Berlin Sans FB Demi" panose="020E0802020502020306" pitchFamily="34" charset="0"/>
              </a:rPr>
            </a:br>
            <a:r>
              <a:rPr lang="en-US" altLang="zh-CN" sz="5400" cap="all">
                <a:latin typeface="Berlin Sans FB Demi" panose="020E0802020502020306" pitchFamily="34" charset="0"/>
              </a:rPr>
              <a:t>Q &amp; A</a:t>
            </a:r>
          </a:p>
          <a:p>
            <a:endParaRPr lang="en-US" altLang="zh-CN" sz="5400" cap="all">
              <a:latin typeface="Berlin Sans FB Demi" panose="020E0802020502020306" pitchFamily="34" charset="0"/>
            </a:endParaRPr>
          </a:p>
        </p:txBody>
      </p:sp>
      <p:cxnSp>
        <p:nvCxnSpPr>
          <p:cNvPr id="8" name="Straight Connector 12">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84" y="1186792"/>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4" descr="卡通人物&#10;&#10;已自动生成说明">
            <a:extLst>
              <a:ext uri="{FF2B5EF4-FFF2-40B4-BE49-F238E27FC236}">
                <a16:creationId xmlns:a16="http://schemas.microsoft.com/office/drawing/2014/main" id="{8CED49C6-B94C-4737-5E21-133D822E7EB5}"/>
              </a:ext>
            </a:extLst>
          </p:cNvPr>
          <p:cNvPicPr>
            <a:picLocks noGrp="1" noChangeAspect="1"/>
          </p:cNvPicPr>
          <p:nvPr>
            <p:ph idx="1"/>
          </p:nvPr>
        </p:nvPicPr>
        <p:blipFill>
          <a:blip r:embed="rId2"/>
          <a:stretch>
            <a:fillRect/>
          </a:stretch>
        </p:blipFill>
        <p:spPr>
          <a:xfrm>
            <a:off x="5701636" y="571499"/>
            <a:ext cx="5715001" cy="5715001"/>
          </a:xfrm>
          <a:prstGeom prst="rect">
            <a:avLst/>
          </a:prstGeom>
        </p:spPr>
      </p:pic>
    </p:spTree>
    <p:extLst>
      <p:ext uri="{BB962C8B-B14F-4D97-AF65-F5344CB8AC3E}">
        <p14:creationId xmlns:p14="http://schemas.microsoft.com/office/powerpoint/2010/main" val="1828385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3B168A7-66FE-4359-9866-CBB841A7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46A7B0D-F4DB-53AD-E95F-F35178A7410F}"/>
              </a:ext>
            </a:extLst>
          </p:cNvPr>
          <p:cNvSpPr>
            <a:spLocks noGrp="1"/>
          </p:cNvSpPr>
          <p:nvPr>
            <p:ph type="title"/>
          </p:nvPr>
        </p:nvSpPr>
        <p:spPr>
          <a:xfrm>
            <a:off x="1091204" y="1091868"/>
            <a:ext cx="3785596" cy="2042160"/>
          </a:xfrm>
        </p:spPr>
        <p:txBody>
          <a:bodyPr>
            <a:normAutofit/>
          </a:bodyPr>
          <a:lstStyle/>
          <a:p>
            <a:r>
              <a:rPr lang="zh-CN" altLang="en-US" sz="4000"/>
              <a:t>Reference</a:t>
            </a:r>
          </a:p>
        </p:txBody>
      </p:sp>
      <p:cxnSp>
        <p:nvCxnSpPr>
          <p:cNvPr id="18" name="Straight Connector 17">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344"/>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9F65BE3B-724A-AD84-F896-EF12B07FE89B}"/>
              </a:ext>
            </a:extLst>
          </p:cNvPr>
          <p:cNvSpPr>
            <a:spLocks noGrp="1"/>
          </p:cNvSpPr>
          <p:nvPr>
            <p:ph idx="1"/>
          </p:nvPr>
        </p:nvSpPr>
        <p:spPr>
          <a:xfrm>
            <a:off x="1097280" y="2672095"/>
            <a:ext cx="10422855" cy="3490166"/>
          </a:xfrm>
        </p:spPr>
        <p:txBody>
          <a:bodyPr vert="horz" lIns="91440" tIns="45720" rIns="91440" bIns="45720" rtlCol="0" anchor="t">
            <a:normAutofit/>
          </a:bodyPr>
          <a:lstStyle/>
          <a:p>
            <a:r>
              <a:rPr lang="en-US" sz="2800">
                <a:latin typeface="Times New Roman"/>
                <a:ea typeface="+mn-lt"/>
                <a:cs typeface="Times New Roman"/>
              </a:rPr>
              <a:t>Used Cars Dataset / Kaggle</a:t>
            </a:r>
            <a:endParaRPr lang="en-US" altLang="zh-CN" sz="2800">
              <a:latin typeface="Times New Roman"/>
              <a:ea typeface="+mn-lt"/>
              <a:cs typeface="Times New Roman"/>
            </a:endParaRPr>
          </a:p>
          <a:p>
            <a:pPr marL="0" indent="0">
              <a:buNone/>
            </a:pPr>
            <a:r>
              <a:rPr lang="en-US" sz="2800">
                <a:latin typeface="Times New Roman"/>
                <a:ea typeface="+mn-lt"/>
                <a:cs typeface="Times New Roman"/>
              </a:rPr>
              <a:t>https://www.kaggle.com/datasets/andreinovikov/usedcars-dataset</a:t>
            </a:r>
            <a:r>
              <a:rPr lang="en-US" altLang="zh-CN" sz="2800">
                <a:latin typeface="Times New Roman"/>
                <a:ea typeface="+mn-lt"/>
                <a:cs typeface="Times New Roman"/>
              </a:rPr>
              <a:t>ataset</a:t>
            </a:r>
            <a:endParaRPr lang="en-US" altLang="zh-CN" sz="2800">
              <a:latin typeface="Times New Roman"/>
              <a:cs typeface="Times New Roman"/>
            </a:endParaRPr>
          </a:p>
        </p:txBody>
      </p:sp>
    </p:spTree>
    <p:extLst>
      <p:ext uri="{BB962C8B-B14F-4D97-AF65-F5344CB8AC3E}">
        <p14:creationId xmlns:p14="http://schemas.microsoft.com/office/powerpoint/2010/main" val="3416792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6" name="Straight Connector 33">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7" name="Rectangle 35">
            <a:extLst>
              <a:ext uri="{FF2B5EF4-FFF2-40B4-BE49-F238E27FC236}">
                <a16:creationId xmlns:a16="http://schemas.microsoft.com/office/drawing/2014/main" id="{902D1A37-7C2A-4258-95A8-919D781C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numbers art">
            <a:extLst>
              <a:ext uri="{FF2B5EF4-FFF2-40B4-BE49-F238E27FC236}">
                <a16:creationId xmlns:a16="http://schemas.microsoft.com/office/drawing/2014/main" id="{BEB83FF1-D158-93F2-72F1-3C651780E707}"/>
              </a:ext>
            </a:extLst>
          </p:cNvPr>
          <p:cNvPicPr>
            <a:picLocks noChangeAspect="1"/>
          </p:cNvPicPr>
          <p:nvPr/>
        </p:nvPicPr>
        <p:blipFill rotWithShape="1">
          <a:blip r:embed="rId2">
            <a:alphaModFix/>
          </a:blip>
          <a:srcRect t="738" r="49308" b="14993"/>
          <a:stretch/>
        </p:blipFill>
        <p:spPr>
          <a:xfrm>
            <a:off x="20" y="10"/>
            <a:ext cx="6180344" cy="6857990"/>
          </a:xfrm>
          <a:prstGeom prst="rect">
            <a:avLst/>
          </a:prstGeom>
        </p:spPr>
      </p:pic>
      <p:sp>
        <p:nvSpPr>
          <p:cNvPr id="48" name="Rectangle 37">
            <a:extLst>
              <a:ext uri="{FF2B5EF4-FFF2-40B4-BE49-F238E27FC236}">
                <a16:creationId xmlns:a16="http://schemas.microsoft.com/office/drawing/2014/main" id="{5C0776A0-F3D1-AEC9-DE44-3676E3568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10651" y="-1010655"/>
            <a:ext cx="6858003" cy="8879304"/>
          </a:xfrm>
          <a:prstGeom prst="rect">
            <a:avLst/>
          </a:prstGeom>
          <a:gradFill>
            <a:gsLst>
              <a:gs pos="0">
                <a:srgbClr val="000000">
                  <a:alpha val="36000"/>
                </a:srgbClr>
              </a:gs>
              <a:gs pos="51600">
                <a:srgbClr val="000000">
                  <a:alpha val="3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002B80-03F4-2353-2712-42FEFD072448}"/>
              </a:ext>
            </a:extLst>
          </p:cNvPr>
          <p:cNvSpPr>
            <a:spLocks noGrp="1"/>
          </p:cNvSpPr>
          <p:nvPr>
            <p:ph type="title"/>
          </p:nvPr>
        </p:nvSpPr>
        <p:spPr>
          <a:xfrm>
            <a:off x="1059319" y="2223018"/>
            <a:ext cx="4072518" cy="2579642"/>
          </a:xfrm>
        </p:spPr>
        <p:txBody>
          <a:bodyPr vert="horz" lIns="91440" tIns="45720" rIns="91440" bIns="45720" rtlCol="0" anchor="t">
            <a:normAutofit/>
          </a:bodyPr>
          <a:lstStyle/>
          <a:p>
            <a:r>
              <a:rPr lang="en-US">
                <a:solidFill>
                  <a:srgbClr val="FFFFFF"/>
                </a:solidFill>
                <a:latin typeface="Berlin Sans FB Demi" panose="020E0802020502020306" pitchFamily="34" charset="0"/>
              </a:rPr>
              <a:t>Motivation/ Business Context</a:t>
            </a:r>
          </a:p>
        </p:txBody>
      </p:sp>
      <p:sp>
        <p:nvSpPr>
          <p:cNvPr id="7" name="Text Placeholder 6">
            <a:extLst>
              <a:ext uri="{FF2B5EF4-FFF2-40B4-BE49-F238E27FC236}">
                <a16:creationId xmlns:a16="http://schemas.microsoft.com/office/drawing/2014/main" id="{E3A7BDDC-9866-EDD4-68FF-AD8116D777C9}"/>
              </a:ext>
            </a:extLst>
          </p:cNvPr>
          <p:cNvSpPr>
            <a:spLocks noGrp="1"/>
          </p:cNvSpPr>
          <p:nvPr>
            <p:ph type="body" idx="1"/>
          </p:nvPr>
        </p:nvSpPr>
        <p:spPr>
          <a:xfrm>
            <a:off x="6472090" y="1197190"/>
            <a:ext cx="5428184" cy="4463614"/>
          </a:xfrm>
        </p:spPr>
        <p:txBody>
          <a:bodyPr vert="horz" lIns="91440" tIns="45720" rIns="91440" bIns="45720" rtlCol="0" anchor="t">
            <a:normAutofit/>
          </a:bodyPr>
          <a:lstStyle/>
          <a:p>
            <a:pPr algn="just">
              <a:lnSpc>
                <a:spcPct val="110000"/>
              </a:lnSpc>
            </a:pPr>
            <a:r>
              <a:rPr lang="en-US" sz="1600">
                <a:solidFill>
                  <a:srgbClr val="FFFFFF"/>
                </a:solidFill>
                <a:latin typeface="Times New Roman"/>
                <a:cs typeface="Times New Roman"/>
              </a:rPr>
              <a:t>The demand for used cars has been increasing drastically over the past few years, due to various factors such as, lower insurance premiums, less vehicle depreciation, lower customization costs, certifications and inspections, environmental sustainability, and lower annual registration fees.</a:t>
            </a:r>
          </a:p>
          <a:p>
            <a:pPr algn="just">
              <a:lnSpc>
                <a:spcPct val="110000"/>
              </a:lnSpc>
            </a:pPr>
            <a:r>
              <a:rPr lang="en-US" sz="1600">
                <a:solidFill>
                  <a:srgbClr val="FFFFFF"/>
                </a:solidFill>
                <a:latin typeface="Times New Roman"/>
                <a:cs typeface="Times New Roman"/>
              </a:rPr>
              <a:t>However, a worldwide shortage of semiconductors and microchips have driven the used car prices higher for the past few years. Also, there are some limitations with used cars such as, accidental damages and number of owners, and the age of the car. Nevertheless, keeping the supply of cars low allows the dealers to charge more for used cars. </a:t>
            </a:r>
            <a:endParaRPr lang="en-US" sz="1600">
              <a:solidFill>
                <a:srgbClr val="FFFFFF"/>
              </a:solidFill>
              <a:latin typeface="Times New Roman" panose="02020603050405020304" pitchFamily="18" charset="0"/>
              <a:cs typeface="Times New Roman" panose="02020603050405020304" pitchFamily="18" charset="0"/>
            </a:endParaRPr>
          </a:p>
          <a:p>
            <a:pPr algn="just">
              <a:lnSpc>
                <a:spcPct val="110000"/>
              </a:lnSpc>
            </a:pPr>
            <a:r>
              <a:rPr lang="en-US" sz="1600">
                <a:solidFill>
                  <a:srgbClr val="FFFFFF"/>
                </a:solidFill>
                <a:latin typeface="Times New Roman"/>
                <a:cs typeface="Times New Roman"/>
              </a:rPr>
              <a:t>There are various things that need to be considered when it comes to buying used cars, such as, Mileage, Year, Mpg, Accident Damage, Manufacturer, Type of Ownership, Fuel Type, Type of Usage, etc. </a:t>
            </a:r>
            <a:endParaRPr lang="en-US" sz="1600">
              <a:solidFill>
                <a:srgbClr val="FFFFFF"/>
              </a:solidFill>
              <a:latin typeface="Times New Roman" panose="02020603050405020304" pitchFamily="18" charset="0"/>
              <a:cs typeface="Times New Roman" panose="02020603050405020304" pitchFamily="18" charset="0"/>
            </a:endParaRPr>
          </a:p>
        </p:txBody>
      </p:sp>
      <p:cxnSp>
        <p:nvCxnSpPr>
          <p:cNvPr id="50" name="Straight Connector 39">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335591"/>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200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E0B51387-DF62-4500-88D6-AEF5409C4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A67FB93-E092-450C-8675-960F10D5C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5" descr="Graph on document with pen">
            <a:extLst>
              <a:ext uri="{FF2B5EF4-FFF2-40B4-BE49-F238E27FC236}">
                <a16:creationId xmlns:a16="http://schemas.microsoft.com/office/drawing/2014/main" id="{568CF157-D729-28CF-C47C-121094BD056D}"/>
              </a:ext>
            </a:extLst>
          </p:cNvPr>
          <p:cNvPicPr>
            <a:picLocks noChangeAspect="1"/>
          </p:cNvPicPr>
          <p:nvPr/>
        </p:nvPicPr>
        <p:blipFill rotWithShape="1">
          <a:blip r:embed="rId2">
            <a:alphaModFix amt="60000"/>
          </a:blip>
          <a:srcRect t="1415" b="14315"/>
          <a:stretch/>
        </p:blipFill>
        <p:spPr>
          <a:xfrm>
            <a:off x="20" y="10"/>
            <a:ext cx="7168223" cy="6857989"/>
          </a:xfrm>
          <a:prstGeom prst="rect">
            <a:avLst/>
          </a:prstGeom>
        </p:spPr>
      </p:pic>
      <p:sp>
        <p:nvSpPr>
          <p:cNvPr id="2" name="Title 1">
            <a:extLst>
              <a:ext uri="{FF2B5EF4-FFF2-40B4-BE49-F238E27FC236}">
                <a16:creationId xmlns:a16="http://schemas.microsoft.com/office/drawing/2014/main" id="{16C1D85B-F67E-DAB0-762D-AADA85D34623}"/>
              </a:ext>
            </a:extLst>
          </p:cNvPr>
          <p:cNvSpPr>
            <a:spLocks noGrp="1"/>
          </p:cNvSpPr>
          <p:nvPr>
            <p:ph type="title"/>
          </p:nvPr>
        </p:nvSpPr>
        <p:spPr>
          <a:xfrm>
            <a:off x="1088136" y="1066110"/>
            <a:ext cx="5625342" cy="4630055"/>
          </a:xfrm>
        </p:spPr>
        <p:txBody>
          <a:bodyPr vert="horz" lIns="91440" tIns="45720" rIns="91440" bIns="45720" rtlCol="0" anchor="t">
            <a:normAutofit/>
          </a:bodyPr>
          <a:lstStyle/>
          <a:p>
            <a:r>
              <a:rPr lang="en-US" sz="6000" b="1" kern="1200" cap="none" baseline="0">
                <a:solidFill>
                  <a:srgbClr val="FFFFFF"/>
                </a:solidFill>
                <a:latin typeface="Berlin Sans FB Demi" panose="020E0802020502020306" pitchFamily="34" charset="0"/>
              </a:rPr>
              <a:t>Data Description</a:t>
            </a:r>
          </a:p>
        </p:txBody>
      </p:sp>
      <p:cxnSp>
        <p:nvCxnSpPr>
          <p:cNvPr id="56" name="Straight Connector 55">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3881"/>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CA88866-E7DB-DC32-0FDB-2B80F9748920}"/>
              </a:ext>
            </a:extLst>
          </p:cNvPr>
          <p:cNvSpPr>
            <a:spLocks noGrp="1"/>
          </p:cNvSpPr>
          <p:nvPr>
            <p:ph sz="half" idx="1"/>
          </p:nvPr>
        </p:nvSpPr>
        <p:spPr>
          <a:xfrm>
            <a:off x="7927522" y="1066110"/>
            <a:ext cx="3695700" cy="5279095"/>
          </a:xfrm>
        </p:spPr>
        <p:txBody>
          <a:bodyPr vert="horz" lIns="91440" tIns="45720" rIns="91440" bIns="45720" rtlCol="0" anchor="t">
            <a:normAutofit/>
          </a:bodyPr>
          <a:lstStyle/>
          <a:p>
            <a:pPr marL="0" indent="0">
              <a:lnSpc>
                <a:spcPct val="120000"/>
              </a:lnSpc>
              <a:buNone/>
            </a:pPr>
            <a:r>
              <a:rPr lang="en-US" sz="1500">
                <a:solidFill>
                  <a:srgbClr val="FFFFFF"/>
                </a:solidFill>
                <a:latin typeface="Times New Roman"/>
                <a:cs typeface="Times New Roman"/>
              </a:rPr>
              <a:t>This dataset contains data about 762,091 used cars from cars.com. The data was collected in April 2023.</a:t>
            </a:r>
          </a:p>
          <a:p>
            <a:pPr>
              <a:lnSpc>
                <a:spcPct val="120000"/>
              </a:lnSpc>
            </a:pPr>
            <a:r>
              <a:rPr lang="en-US" sz="1500" b="1">
                <a:solidFill>
                  <a:srgbClr val="FFFFFF"/>
                </a:solidFill>
                <a:latin typeface="Times New Roman"/>
                <a:cs typeface="Times New Roman"/>
              </a:rPr>
              <a:t>Source:</a:t>
            </a:r>
            <a:r>
              <a:rPr lang="en-US" sz="1500">
                <a:solidFill>
                  <a:srgbClr val="FFFFFF"/>
                </a:solidFill>
                <a:latin typeface="Times New Roman"/>
                <a:cs typeface="Times New Roman"/>
              </a:rPr>
              <a:t> Used Cars Dataset | Kaggle https://www.kaggle.com/datasets/andreinovikov/usedcars-dataset</a:t>
            </a:r>
          </a:p>
          <a:p>
            <a:pPr>
              <a:lnSpc>
                <a:spcPct val="120000"/>
              </a:lnSpc>
            </a:pPr>
            <a:r>
              <a:rPr lang="en-US" sz="1500" b="1">
                <a:solidFill>
                  <a:srgbClr val="FFFFFF"/>
                </a:solidFill>
                <a:latin typeface="Times New Roman"/>
                <a:cs typeface="Times New Roman"/>
              </a:rPr>
              <a:t>File Type: </a:t>
            </a:r>
            <a:r>
              <a:rPr lang="en-US" sz="1500">
                <a:solidFill>
                  <a:srgbClr val="FFFFFF"/>
                </a:solidFill>
                <a:latin typeface="Times New Roman"/>
                <a:cs typeface="Times New Roman"/>
              </a:rPr>
              <a:t>csv file from Kaggle.com</a:t>
            </a:r>
          </a:p>
          <a:p>
            <a:pPr>
              <a:lnSpc>
                <a:spcPct val="120000"/>
              </a:lnSpc>
            </a:pPr>
            <a:r>
              <a:rPr lang="en-US" sz="1500" b="1">
                <a:solidFill>
                  <a:srgbClr val="FFFFFF"/>
                </a:solidFill>
                <a:latin typeface="Times New Roman"/>
                <a:cs typeface="Times New Roman"/>
              </a:rPr>
              <a:t>Number of Records: </a:t>
            </a:r>
            <a:r>
              <a:rPr lang="en-US" sz="1500">
                <a:solidFill>
                  <a:srgbClr val="FFFFFF"/>
                </a:solidFill>
                <a:latin typeface="Times New Roman"/>
                <a:cs typeface="Times New Roman"/>
              </a:rPr>
              <a:t>There are a total of 762,092 individual records.</a:t>
            </a:r>
          </a:p>
          <a:p>
            <a:pPr>
              <a:lnSpc>
                <a:spcPct val="120000"/>
              </a:lnSpc>
            </a:pPr>
            <a:r>
              <a:rPr lang="en-US" sz="1500" b="1">
                <a:solidFill>
                  <a:srgbClr val="FFFFFF"/>
                </a:solidFill>
                <a:latin typeface="Times New Roman"/>
                <a:cs typeface="Times New Roman"/>
              </a:rPr>
              <a:t>Significant Records: </a:t>
            </a:r>
            <a:r>
              <a:rPr lang="en-US" sz="1500">
                <a:solidFill>
                  <a:srgbClr val="FFFFFF"/>
                </a:solidFill>
                <a:latin typeface="Times New Roman"/>
                <a:cs typeface="Times New Roman"/>
              </a:rPr>
              <a:t>Manufacturer, Model, Year, Colors</a:t>
            </a:r>
          </a:p>
          <a:p>
            <a:pPr>
              <a:lnSpc>
                <a:spcPct val="120000"/>
              </a:lnSpc>
            </a:pPr>
            <a:r>
              <a:rPr lang="en-US" sz="1500" b="1">
                <a:solidFill>
                  <a:srgbClr val="FFFFFF"/>
                </a:solidFill>
                <a:latin typeface="Times New Roman"/>
                <a:cs typeface="Times New Roman"/>
              </a:rPr>
              <a:t>Significant Quantitative Values: </a:t>
            </a:r>
            <a:r>
              <a:rPr lang="en-US" sz="1500">
                <a:solidFill>
                  <a:srgbClr val="FFFFFF"/>
                </a:solidFill>
                <a:latin typeface="Times New Roman"/>
                <a:cs typeface="Times New Roman"/>
              </a:rPr>
              <a:t>Price, Price Drop, Number of Accidents.</a:t>
            </a:r>
          </a:p>
        </p:txBody>
      </p:sp>
    </p:spTree>
    <p:extLst>
      <p:ext uri="{BB962C8B-B14F-4D97-AF65-F5344CB8AC3E}">
        <p14:creationId xmlns:p14="http://schemas.microsoft.com/office/powerpoint/2010/main" val="2326750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E0B51387-DF62-4500-88D6-AEF5409C4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A67FB93-E092-450C-8675-960F10D5C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5" descr="Graph on document with pen">
            <a:extLst>
              <a:ext uri="{FF2B5EF4-FFF2-40B4-BE49-F238E27FC236}">
                <a16:creationId xmlns:a16="http://schemas.microsoft.com/office/drawing/2014/main" id="{568CF157-D729-28CF-C47C-121094BD056D}"/>
              </a:ext>
            </a:extLst>
          </p:cNvPr>
          <p:cNvPicPr>
            <a:picLocks noChangeAspect="1"/>
          </p:cNvPicPr>
          <p:nvPr/>
        </p:nvPicPr>
        <p:blipFill rotWithShape="1">
          <a:blip r:embed="rId2">
            <a:alphaModFix amt="60000"/>
          </a:blip>
          <a:srcRect t="1415" b="14315"/>
          <a:stretch/>
        </p:blipFill>
        <p:spPr>
          <a:xfrm>
            <a:off x="20" y="10"/>
            <a:ext cx="6587652" cy="6857989"/>
          </a:xfrm>
          <a:prstGeom prst="rect">
            <a:avLst/>
          </a:prstGeom>
        </p:spPr>
      </p:pic>
      <p:sp>
        <p:nvSpPr>
          <p:cNvPr id="2" name="Title 1">
            <a:extLst>
              <a:ext uri="{FF2B5EF4-FFF2-40B4-BE49-F238E27FC236}">
                <a16:creationId xmlns:a16="http://schemas.microsoft.com/office/drawing/2014/main" id="{16C1D85B-F67E-DAB0-762D-AADA85D34623}"/>
              </a:ext>
            </a:extLst>
          </p:cNvPr>
          <p:cNvSpPr>
            <a:spLocks noGrp="1"/>
          </p:cNvSpPr>
          <p:nvPr>
            <p:ph type="title"/>
          </p:nvPr>
        </p:nvSpPr>
        <p:spPr>
          <a:xfrm>
            <a:off x="1088136" y="1066110"/>
            <a:ext cx="5625342" cy="4630055"/>
          </a:xfrm>
        </p:spPr>
        <p:txBody>
          <a:bodyPr vert="horz" lIns="91440" tIns="45720" rIns="91440" bIns="45720" rtlCol="0" anchor="t">
            <a:normAutofit/>
          </a:bodyPr>
          <a:lstStyle/>
          <a:p>
            <a:r>
              <a:rPr lang="en-US" sz="6000" b="1" kern="1200" cap="none" baseline="0">
                <a:solidFill>
                  <a:srgbClr val="FFFFFF"/>
                </a:solidFill>
                <a:latin typeface="Berlin Sans FB Demi" panose="020E0802020502020306" pitchFamily="34" charset="0"/>
              </a:rPr>
              <a:t>Data Description</a:t>
            </a:r>
          </a:p>
        </p:txBody>
      </p:sp>
      <p:cxnSp>
        <p:nvCxnSpPr>
          <p:cNvPr id="56" name="Straight Connector 55">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3881"/>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CA88866-E7DB-DC32-0FDB-2B80F9748920}"/>
              </a:ext>
            </a:extLst>
          </p:cNvPr>
          <p:cNvSpPr>
            <a:spLocks noGrp="1"/>
          </p:cNvSpPr>
          <p:nvPr>
            <p:ph sz="half" idx="1"/>
          </p:nvPr>
        </p:nvSpPr>
        <p:spPr>
          <a:xfrm>
            <a:off x="7033079" y="138793"/>
            <a:ext cx="4976585" cy="6531427"/>
          </a:xfrm>
        </p:spPr>
        <p:txBody>
          <a:bodyPr vert="horz" lIns="91440" tIns="45720" rIns="91440" bIns="45720" rtlCol="0" anchor="t">
            <a:normAutofit/>
          </a:bodyPr>
          <a:lstStyle/>
          <a:p>
            <a:pPr marL="0" indent="0">
              <a:lnSpc>
                <a:spcPct val="120000"/>
              </a:lnSpc>
              <a:buNone/>
            </a:pPr>
            <a:r>
              <a:rPr lang="en-US" sz="1000" b="1">
                <a:solidFill>
                  <a:srgbClr val="FFFFFF"/>
                </a:solidFill>
                <a:latin typeface="Times New Roman" panose="02020603050405020304" pitchFamily="18" charset="0"/>
                <a:cs typeface="Times New Roman" panose="02020603050405020304" pitchFamily="18" charset="0"/>
              </a:rPr>
              <a:t>Key Variables: </a:t>
            </a:r>
            <a:r>
              <a:rPr lang="en-US" sz="1000">
                <a:solidFill>
                  <a:srgbClr val="FFFFFF"/>
                </a:solidFill>
                <a:latin typeface="Times New Roman" panose="02020603050405020304" pitchFamily="18" charset="0"/>
                <a:cs typeface="Times New Roman" panose="02020603050405020304" pitchFamily="18" charset="0"/>
              </a:rPr>
              <a:t>There are 20 key variables/columns in the data</a:t>
            </a:r>
          </a:p>
          <a:p>
            <a:pPr marL="0" indent="0">
              <a:lnSpc>
                <a:spcPct val="120000"/>
              </a:lnSpc>
              <a:buNone/>
            </a:pPr>
            <a:r>
              <a:rPr lang="en-US" sz="1000">
                <a:solidFill>
                  <a:srgbClr val="FFFFFF"/>
                </a:solidFill>
                <a:latin typeface="Times New Roman" panose="02020603050405020304" pitchFamily="18" charset="0"/>
                <a:cs typeface="Times New Roman" panose="02020603050405020304" pitchFamily="18" charset="0"/>
              </a:rPr>
              <a:t>1. manufacturer - name of the car manufacturer</a:t>
            </a:r>
          </a:p>
          <a:p>
            <a:pPr marL="0" indent="0">
              <a:lnSpc>
                <a:spcPct val="120000"/>
              </a:lnSpc>
              <a:buNone/>
            </a:pPr>
            <a:r>
              <a:rPr lang="en-US" sz="1000">
                <a:solidFill>
                  <a:srgbClr val="FFFFFF"/>
                </a:solidFill>
                <a:latin typeface="Times New Roman" panose="02020603050405020304" pitchFamily="18" charset="0"/>
                <a:cs typeface="Times New Roman" panose="02020603050405020304" pitchFamily="18" charset="0"/>
              </a:rPr>
              <a:t>2. model - name of the car model</a:t>
            </a:r>
          </a:p>
          <a:p>
            <a:pPr marL="0" indent="0">
              <a:lnSpc>
                <a:spcPct val="120000"/>
              </a:lnSpc>
              <a:buNone/>
            </a:pPr>
            <a:r>
              <a:rPr lang="en-US" sz="1000">
                <a:solidFill>
                  <a:srgbClr val="FFFFFF"/>
                </a:solidFill>
                <a:latin typeface="Times New Roman" panose="02020603050405020304" pitchFamily="18" charset="0"/>
                <a:cs typeface="Times New Roman" panose="02020603050405020304" pitchFamily="18" charset="0"/>
              </a:rPr>
              <a:t>3. year - the year when the car was produced</a:t>
            </a:r>
          </a:p>
          <a:p>
            <a:pPr marL="0" indent="0">
              <a:lnSpc>
                <a:spcPct val="120000"/>
              </a:lnSpc>
              <a:buNone/>
            </a:pPr>
            <a:r>
              <a:rPr lang="en-US" sz="1000">
                <a:solidFill>
                  <a:srgbClr val="FFFFFF"/>
                </a:solidFill>
                <a:latin typeface="Times New Roman" panose="02020603050405020304" pitchFamily="18" charset="0"/>
                <a:cs typeface="Times New Roman" panose="02020603050405020304" pitchFamily="18" charset="0"/>
              </a:rPr>
              <a:t>4. mileage - the number of miles the car has traveled since production</a:t>
            </a:r>
          </a:p>
          <a:p>
            <a:pPr marL="0" indent="0">
              <a:lnSpc>
                <a:spcPct val="120000"/>
              </a:lnSpc>
              <a:buNone/>
            </a:pPr>
            <a:r>
              <a:rPr lang="en-US" sz="1000">
                <a:solidFill>
                  <a:srgbClr val="FFFFFF"/>
                </a:solidFill>
                <a:latin typeface="Times New Roman" panose="02020603050405020304" pitchFamily="18" charset="0"/>
                <a:cs typeface="Times New Roman" panose="02020603050405020304" pitchFamily="18" charset="0"/>
              </a:rPr>
              <a:t>5. engine - car engine</a:t>
            </a:r>
          </a:p>
          <a:p>
            <a:pPr marL="0" indent="0">
              <a:lnSpc>
                <a:spcPct val="120000"/>
              </a:lnSpc>
              <a:buNone/>
            </a:pPr>
            <a:r>
              <a:rPr lang="en-US" sz="1000">
                <a:solidFill>
                  <a:srgbClr val="FFFFFF"/>
                </a:solidFill>
                <a:latin typeface="Times New Roman" panose="02020603050405020304" pitchFamily="18" charset="0"/>
                <a:cs typeface="Times New Roman" panose="02020603050405020304" pitchFamily="18" charset="0"/>
              </a:rPr>
              <a:t>6. transmission - type of the car's transmission</a:t>
            </a:r>
          </a:p>
          <a:p>
            <a:pPr marL="0" indent="0">
              <a:lnSpc>
                <a:spcPct val="120000"/>
              </a:lnSpc>
              <a:buNone/>
            </a:pPr>
            <a:r>
              <a:rPr lang="en-US" sz="1000">
                <a:solidFill>
                  <a:srgbClr val="FFFFFF"/>
                </a:solidFill>
                <a:latin typeface="Times New Roman" panose="02020603050405020304" pitchFamily="18" charset="0"/>
                <a:cs typeface="Times New Roman" panose="02020603050405020304" pitchFamily="18" charset="0"/>
              </a:rPr>
              <a:t>7. drivetrain - type of the car's drivetrain</a:t>
            </a:r>
          </a:p>
          <a:p>
            <a:pPr marL="0" indent="0">
              <a:lnSpc>
                <a:spcPct val="120000"/>
              </a:lnSpc>
              <a:buNone/>
            </a:pPr>
            <a:r>
              <a:rPr lang="en-US" sz="1000">
                <a:solidFill>
                  <a:srgbClr val="FFFFFF"/>
                </a:solidFill>
                <a:latin typeface="Times New Roman" panose="02020603050405020304" pitchFamily="18" charset="0"/>
                <a:cs typeface="Times New Roman" panose="02020603050405020304" pitchFamily="18" charset="0"/>
              </a:rPr>
              <a:t>8. </a:t>
            </a:r>
            <a:r>
              <a:rPr lang="en-US" sz="1000" err="1">
                <a:solidFill>
                  <a:srgbClr val="FFFFFF"/>
                </a:solidFill>
                <a:latin typeface="Times New Roman" panose="02020603050405020304" pitchFamily="18" charset="0"/>
                <a:cs typeface="Times New Roman" panose="02020603050405020304" pitchFamily="18" charset="0"/>
              </a:rPr>
              <a:t>fuel_type</a:t>
            </a:r>
            <a:r>
              <a:rPr lang="en-US" sz="1000">
                <a:solidFill>
                  <a:srgbClr val="FFFFFF"/>
                </a:solidFill>
                <a:latin typeface="Times New Roman" panose="02020603050405020304" pitchFamily="18" charset="0"/>
                <a:cs typeface="Times New Roman" panose="02020603050405020304" pitchFamily="18" charset="0"/>
              </a:rPr>
              <a:t> - type of fuel that the car consumes</a:t>
            </a:r>
          </a:p>
          <a:p>
            <a:pPr marL="0" indent="0">
              <a:lnSpc>
                <a:spcPct val="120000"/>
              </a:lnSpc>
              <a:buNone/>
            </a:pPr>
            <a:r>
              <a:rPr lang="en-US" sz="1000">
                <a:solidFill>
                  <a:srgbClr val="FFFFFF"/>
                </a:solidFill>
                <a:latin typeface="Times New Roman" panose="02020603050405020304" pitchFamily="18" charset="0"/>
                <a:cs typeface="Times New Roman" panose="02020603050405020304" pitchFamily="18" charset="0"/>
              </a:rPr>
              <a:t>9. mpg - the number of miles a car can travel using one gallon of fuel (miles per gallon)</a:t>
            </a:r>
          </a:p>
          <a:p>
            <a:pPr marL="0" indent="0">
              <a:lnSpc>
                <a:spcPct val="120000"/>
              </a:lnSpc>
              <a:buNone/>
            </a:pPr>
            <a:r>
              <a:rPr lang="en-US" sz="1000">
                <a:solidFill>
                  <a:srgbClr val="FFFFFF"/>
                </a:solidFill>
                <a:latin typeface="Times New Roman" panose="02020603050405020304" pitchFamily="18" charset="0"/>
                <a:cs typeface="Times New Roman" panose="02020603050405020304" pitchFamily="18" charset="0"/>
              </a:rPr>
              <a:t>10. </a:t>
            </a:r>
            <a:r>
              <a:rPr lang="en-US" sz="1000" err="1">
                <a:solidFill>
                  <a:srgbClr val="FFFFFF"/>
                </a:solidFill>
                <a:latin typeface="Times New Roman" panose="02020603050405020304" pitchFamily="18" charset="0"/>
                <a:cs typeface="Times New Roman" panose="02020603050405020304" pitchFamily="18" charset="0"/>
              </a:rPr>
              <a:t>exterior_color</a:t>
            </a:r>
            <a:r>
              <a:rPr lang="en-US" sz="1000">
                <a:solidFill>
                  <a:srgbClr val="FFFFFF"/>
                </a:solidFill>
                <a:latin typeface="Times New Roman" panose="02020603050405020304" pitchFamily="18" charset="0"/>
                <a:cs typeface="Times New Roman" panose="02020603050405020304" pitchFamily="18" charset="0"/>
              </a:rPr>
              <a:t> - car exterior color</a:t>
            </a:r>
          </a:p>
          <a:p>
            <a:pPr marL="0" indent="0">
              <a:lnSpc>
                <a:spcPct val="120000"/>
              </a:lnSpc>
              <a:buNone/>
            </a:pPr>
            <a:r>
              <a:rPr lang="en-US" sz="1000">
                <a:solidFill>
                  <a:schemeClr val="bg1"/>
                </a:solidFill>
                <a:latin typeface="Times New Roman"/>
                <a:cs typeface="Times New Roman"/>
              </a:rPr>
              <a:t>11. </a:t>
            </a:r>
            <a:r>
              <a:rPr lang="en-US" sz="1000" err="1">
                <a:solidFill>
                  <a:schemeClr val="bg1"/>
                </a:solidFill>
                <a:latin typeface="Times New Roman"/>
                <a:cs typeface="Times New Roman"/>
              </a:rPr>
              <a:t>interior_color</a:t>
            </a:r>
            <a:r>
              <a:rPr lang="en-US" sz="1000">
                <a:solidFill>
                  <a:schemeClr val="bg1"/>
                </a:solidFill>
                <a:latin typeface="Times New Roman"/>
                <a:cs typeface="Times New Roman"/>
              </a:rPr>
              <a:t> - car interior color</a:t>
            </a:r>
          </a:p>
          <a:p>
            <a:pPr marL="0" indent="0">
              <a:lnSpc>
                <a:spcPct val="120000"/>
              </a:lnSpc>
              <a:buNone/>
            </a:pPr>
            <a:r>
              <a:rPr lang="en-US" sz="1000">
                <a:solidFill>
                  <a:srgbClr val="FFFFFF"/>
                </a:solidFill>
                <a:latin typeface="Times New Roman" panose="02020603050405020304" pitchFamily="18" charset="0"/>
                <a:cs typeface="Times New Roman" panose="02020603050405020304" pitchFamily="18" charset="0"/>
              </a:rPr>
              <a:t>12. </a:t>
            </a:r>
            <a:r>
              <a:rPr lang="en-US" sz="1000" err="1">
                <a:solidFill>
                  <a:srgbClr val="FFFFFF"/>
                </a:solidFill>
                <a:latin typeface="Times New Roman" panose="02020603050405020304" pitchFamily="18" charset="0"/>
                <a:cs typeface="Times New Roman" panose="02020603050405020304" pitchFamily="18" charset="0"/>
              </a:rPr>
              <a:t>accidents_or_damage</a:t>
            </a:r>
            <a:r>
              <a:rPr lang="en-US" sz="1000">
                <a:solidFill>
                  <a:srgbClr val="FFFFFF"/>
                </a:solidFill>
                <a:latin typeface="Times New Roman" panose="02020603050405020304" pitchFamily="18" charset="0"/>
                <a:cs typeface="Times New Roman" panose="02020603050405020304" pitchFamily="18" charset="0"/>
              </a:rPr>
              <a:t> - whether the car was involved in accidents</a:t>
            </a:r>
          </a:p>
          <a:p>
            <a:pPr marL="0" indent="0">
              <a:lnSpc>
                <a:spcPct val="120000"/>
              </a:lnSpc>
              <a:buNone/>
            </a:pPr>
            <a:r>
              <a:rPr lang="en-US" sz="1000">
                <a:solidFill>
                  <a:srgbClr val="FFFFFF"/>
                </a:solidFill>
                <a:latin typeface="Times New Roman" panose="02020603050405020304" pitchFamily="18" charset="0"/>
                <a:cs typeface="Times New Roman" panose="02020603050405020304" pitchFamily="18" charset="0"/>
              </a:rPr>
              <a:t>13. </a:t>
            </a:r>
            <a:r>
              <a:rPr lang="en-US" sz="1000" err="1">
                <a:solidFill>
                  <a:srgbClr val="FFFFFF"/>
                </a:solidFill>
                <a:latin typeface="Times New Roman" panose="02020603050405020304" pitchFamily="18" charset="0"/>
                <a:cs typeface="Times New Roman" panose="02020603050405020304" pitchFamily="18" charset="0"/>
              </a:rPr>
              <a:t>one_owner</a:t>
            </a:r>
            <a:r>
              <a:rPr lang="en-US" sz="1000">
                <a:solidFill>
                  <a:srgbClr val="FFFFFF"/>
                </a:solidFill>
                <a:latin typeface="Times New Roman" panose="02020603050405020304" pitchFamily="18" charset="0"/>
                <a:cs typeface="Times New Roman" panose="02020603050405020304" pitchFamily="18" charset="0"/>
              </a:rPr>
              <a:t> - whether the car was owned by one person</a:t>
            </a:r>
          </a:p>
          <a:p>
            <a:pPr marL="0" indent="0">
              <a:lnSpc>
                <a:spcPct val="120000"/>
              </a:lnSpc>
              <a:buNone/>
            </a:pPr>
            <a:r>
              <a:rPr lang="en-US" sz="1000">
                <a:solidFill>
                  <a:srgbClr val="FFFFFF"/>
                </a:solidFill>
                <a:latin typeface="Times New Roman" panose="02020603050405020304" pitchFamily="18" charset="0"/>
                <a:cs typeface="Times New Roman" panose="02020603050405020304" pitchFamily="18" charset="0"/>
              </a:rPr>
              <a:t>14. </a:t>
            </a:r>
            <a:r>
              <a:rPr lang="en-US" sz="1000" err="1">
                <a:solidFill>
                  <a:srgbClr val="FFFFFF"/>
                </a:solidFill>
                <a:latin typeface="Times New Roman" panose="02020603050405020304" pitchFamily="18" charset="0"/>
                <a:cs typeface="Times New Roman" panose="02020603050405020304" pitchFamily="18" charset="0"/>
              </a:rPr>
              <a:t>personal_use_only</a:t>
            </a:r>
            <a:r>
              <a:rPr lang="en-US" sz="1000">
                <a:solidFill>
                  <a:srgbClr val="FFFFFF"/>
                </a:solidFill>
                <a:latin typeface="Times New Roman" panose="02020603050405020304" pitchFamily="18" charset="0"/>
                <a:cs typeface="Times New Roman" panose="02020603050405020304" pitchFamily="18" charset="0"/>
              </a:rPr>
              <a:t> - whether the car was used only for personal purposes</a:t>
            </a:r>
          </a:p>
          <a:p>
            <a:pPr marL="0" indent="0">
              <a:lnSpc>
                <a:spcPct val="120000"/>
              </a:lnSpc>
              <a:buNone/>
            </a:pPr>
            <a:r>
              <a:rPr lang="en-US" sz="1000">
                <a:solidFill>
                  <a:srgbClr val="FFFFFF"/>
                </a:solidFill>
                <a:latin typeface="Times New Roman" panose="02020603050405020304" pitchFamily="18" charset="0"/>
                <a:cs typeface="Times New Roman" panose="02020603050405020304" pitchFamily="18" charset="0"/>
              </a:rPr>
              <a:t>15. </a:t>
            </a:r>
            <a:r>
              <a:rPr lang="en-US" sz="1000" err="1">
                <a:solidFill>
                  <a:srgbClr val="FFFFFF"/>
                </a:solidFill>
                <a:latin typeface="Times New Roman" panose="02020603050405020304" pitchFamily="18" charset="0"/>
                <a:cs typeface="Times New Roman" panose="02020603050405020304" pitchFamily="18" charset="0"/>
              </a:rPr>
              <a:t>seller_name</a:t>
            </a:r>
            <a:r>
              <a:rPr lang="en-US" sz="1000">
                <a:solidFill>
                  <a:srgbClr val="FFFFFF"/>
                </a:solidFill>
                <a:latin typeface="Times New Roman" panose="02020603050405020304" pitchFamily="18" charset="0"/>
                <a:cs typeface="Times New Roman" panose="02020603050405020304" pitchFamily="18" charset="0"/>
              </a:rPr>
              <a:t> - name of the seller</a:t>
            </a:r>
          </a:p>
          <a:p>
            <a:pPr marL="0" indent="0">
              <a:lnSpc>
                <a:spcPct val="120000"/>
              </a:lnSpc>
              <a:buNone/>
            </a:pPr>
            <a:r>
              <a:rPr lang="en-US" sz="1000">
                <a:solidFill>
                  <a:srgbClr val="FFFFFF"/>
                </a:solidFill>
                <a:latin typeface="Times New Roman" panose="02020603050405020304" pitchFamily="18" charset="0"/>
                <a:cs typeface="Times New Roman" panose="02020603050405020304" pitchFamily="18" charset="0"/>
              </a:rPr>
              <a:t>16. </a:t>
            </a:r>
            <a:r>
              <a:rPr lang="en-US" sz="1000" err="1">
                <a:solidFill>
                  <a:srgbClr val="FFFFFF"/>
                </a:solidFill>
                <a:latin typeface="Times New Roman" panose="02020603050405020304" pitchFamily="18" charset="0"/>
                <a:cs typeface="Times New Roman" panose="02020603050405020304" pitchFamily="18" charset="0"/>
              </a:rPr>
              <a:t>seller_rating</a:t>
            </a:r>
            <a:r>
              <a:rPr lang="en-US" sz="1000">
                <a:solidFill>
                  <a:srgbClr val="FFFFFF"/>
                </a:solidFill>
                <a:latin typeface="Times New Roman" panose="02020603050405020304" pitchFamily="18" charset="0"/>
                <a:cs typeface="Times New Roman" panose="02020603050405020304" pitchFamily="18" charset="0"/>
              </a:rPr>
              <a:t> - seller's rating</a:t>
            </a:r>
          </a:p>
          <a:p>
            <a:pPr marL="0" indent="0">
              <a:lnSpc>
                <a:spcPct val="120000"/>
              </a:lnSpc>
              <a:buNone/>
            </a:pPr>
            <a:r>
              <a:rPr lang="en-US" sz="1000">
                <a:solidFill>
                  <a:srgbClr val="FFFFFF"/>
                </a:solidFill>
                <a:latin typeface="Times New Roman" panose="02020603050405020304" pitchFamily="18" charset="0"/>
                <a:cs typeface="Times New Roman" panose="02020603050405020304" pitchFamily="18" charset="0"/>
              </a:rPr>
              <a:t>17. </a:t>
            </a:r>
            <a:r>
              <a:rPr lang="en-US" sz="1000" err="1">
                <a:solidFill>
                  <a:srgbClr val="FFFFFF"/>
                </a:solidFill>
                <a:latin typeface="Times New Roman" panose="02020603050405020304" pitchFamily="18" charset="0"/>
                <a:cs typeface="Times New Roman" panose="02020603050405020304" pitchFamily="18" charset="0"/>
              </a:rPr>
              <a:t>driver_rating</a:t>
            </a:r>
            <a:r>
              <a:rPr lang="en-US" sz="1000">
                <a:solidFill>
                  <a:srgbClr val="FFFFFF"/>
                </a:solidFill>
                <a:latin typeface="Times New Roman" panose="02020603050405020304" pitchFamily="18" charset="0"/>
                <a:cs typeface="Times New Roman" panose="02020603050405020304" pitchFamily="18" charset="0"/>
              </a:rPr>
              <a:t> - car rating given by drivers</a:t>
            </a:r>
          </a:p>
          <a:p>
            <a:pPr marL="0" indent="0">
              <a:lnSpc>
                <a:spcPct val="120000"/>
              </a:lnSpc>
              <a:buNone/>
            </a:pPr>
            <a:r>
              <a:rPr lang="en-US" sz="1000">
                <a:solidFill>
                  <a:srgbClr val="FFFFFF"/>
                </a:solidFill>
                <a:latin typeface="Times New Roman" panose="02020603050405020304" pitchFamily="18" charset="0"/>
                <a:cs typeface="Times New Roman" panose="02020603050405020304" pitchFamily="18" charset="0"/>
              </a:rPr>
              <a:t>18. </a:t>
            </a:r>
            <a:r>
              <a:rPr lang="en-US" sz="1000" err="1">
                <a:solidFill>
                  <a:srgbClr val="FFFFFF"/>
                </a:solidFill>
                <a:latin typeface="Times New Roman" panose="02020603050405020304" pitchFamily="18" charset="0"/>
                <a:cs typeface="Times New Roman" panose="02020603050405020304" pitchFamily="18" charset="0"/>
              </a:rPr>
              <a:t>driver_reviews_num</a:t>
            </a:r>
            <a:r>
              <a:rPr lang="en-US" sz="1000">
                <a:solidFill>
                  <a:srgbClr val="FFFFFF"/>
                </a:solidFill>
                <a:latin typeface="Times New Roman" panose="02020603050405020304" pitchFamily="18" charset="0"/>
                <a:cs typeface="Times New Roman" panose="02020603050405020304" pitchFamily="18" charset="0"/>
              </a:rPr>
              <a:t> - the number of car reviews left by drivers</a:t>
            </a:r>
          </a:p>
          <a:p>
            <a:pPr marL="0" indent="0">
              <a:lnSpc>
                <a:spcPct val="120000"/>
              </a:lnSpc>
              <a:buNone/>
            </a:pPr>
            <a:r>
              <a:rPr lang="en-US" sz="1000">
                <a:solidFill>
                  <a:srgbClr val="FFFFFF"/>
                </a:solidFill>
                <a:latin typeface="Times New Roman" panose="02020603050405020304" pitchFamily="18" charset="0"/>
                <a:cs typeface="Times New Roman" panose="02020603050405020304" pitchFamily="18" charset="0"/>
              </a:rPr>
              <a:t>19. </a:t>
            </a:r>
            <a:r>
              <a:rPr lang="en-US" sz="1000" err="1">
                <a:solidFill>
                  <a:srgbClr val="FFFFFF"/>
                </a:solidFill>
                <a:latin typeface="Times New Roman" panose="02020603050405020304" pitchFamily="18" charset="0"/>
                <a:cs typeface="Times New Roman" panose="02020603050405020304" pitchFamily="18" charset="0"/>
              </a:rPr>
              <a:t>price_drop</a:t>
            </a:r>
            <a:r>
              <a:rPr lang="en-US" sz="1000">
                <a:solidFill>
                  <a:srgbClr val="FFFFFF"/>
                </a:solidFill>
                <a:latin typeface="Times New Roman" panose="02020603050405020304" pitchFamily="18" charset="0"/>
                <a:cs typeface="Times New Roman" panose="02020603050405020304" pitchFamily="18" charset="0"/>
              </a:rPr>
              <a:t> - price reduction from the initial price</a:t>
            </a:r>
          </a:p>
          <a:p>
            <a:pPr marL="0" indent="0">
              <a:lnSpc>
                <a:spcPct val="120000"/>
              </a:lnSpc>
              <a:buNone/>
            </a:pPr>
            <a:r>
              <a:rPr lang="en-US" sz="1000">
                <a:solidFill>
                  <a:srgbClr val="FFFFFF"/>
                </a:solidFill>
                <a:latin typeface="Times New Roman" panose="02020603050405020304" pitchFamily="18" charset="0"/>
                <a:cs typeface="Times New Roman" panose="02020603050405020304" pitchFamily="18" charset="0"/>
              </a:rPr>
              <a:t>20. price - car price</a:t>
            </a:r>
          </a:p>
        </p:txBody>
      </p:sp>
    </p:spTree>
    <p:extLst>
      <p:ext uri="{BB962C8B-B14F-4D97-AF65-F5344CB8AC3E}">
        <p14:creationId xmlns:p14="http://schemas.microsoft.com/office/powerpoint/2010/main" val="3081621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30F9-6DF6-1BD0-4CAA-F399C3CD8DE9}"/>
              </a:ext>
            </a:extLst>
          </p:cNvPr>
          <p:cNvSpPr>
            <a:spLocks noGrp="1"/>
          </p:cNvSpPr>
          <p:nvPr>
            <p:ph type="title"/>
          </p:nvPr>
        </p:nvSpPr>
        <p:spPr>
          <a:xfrm>
            <a:off x="1088136" y="812970"/>
            <a:ext cx="9890066" cy="1294228"/>
          </a:xfrm>
        </p:spPr>
        <p:txBody>
          <a:bodyPr>
            <a:normAutofit/>
          </a:bodyPr>
          <a:lstStyle/>
          <a:p>
            <a:r>
              <a:rPr lang="en-IN" sz="4000">
                <a:latin typeface="Berlin Sans FB Demi" panose="020E0802020502020306" pitchFamily="34" charset="0"/>
              </a:rPr>
              <a:t>Data Preparation Required</a:t>
            </a:r>
            <a:endParaRPr lang="en-US" sz="4000">
              <a:latin typeface="Berlin Sans FB Demi" panose="020E0802020502020306" pitchFamily="34" charset="0"/>
            </a:endParaRPr>
          </a:p>
        </p:txBody>
      </p:sp>
      <p:sp>
        <p:nvSpPr>
          <p:cNvPr id="4" name="Content Placeholder 3">
            <a:extLst>
              <a:ext uri="{FF2B5EF4-FFF2-40B4-BE49-F238E27FC236}">
                <a16:creationId xmlns:a16="http://schemas.microsoft.com/office/drawing/2014/main" id="{00C7BCC1-4394-2152-9106-1C2A5EC7E81E}"/>
              </a:ext>
            </a:extLst>
          </p:cNvPr>
          <p:cNvSpPr>
            <a:spLocks noGrp="1"/>
          </p:cNvSpPr>
          <p:nvPr>
            <p:ph sz="half" idx="1"/>
          </p:nvPr>
        </p:nvSpPr>
        <p:spPr>
          <a:xfrm>
            <a:off x="1092768" y="1540985"/>
            <a:ext cx="4841505" cy="3801284"/>
          </a:xfrm>
        </p:spPr>
        <p:txBody>
          <a:bodyPr vert="horz" lIns="91440" tIns="45720" rIns="91440" bIns="45720" rtlCol="0" anchor="t">
            <a:normAutofit/>
          </a:bodyPr>
          <a:lstStyle/>
          <a:p>
            <a:pPr algn="just"/>
            <a:r>
              <a:rPr lang="en-IN" sz="1600" b="1">
                <a:latin typeface="Times New Roman"/>
                <a:cs typeface="Times New Roman"/>
              </a:rPr>
              <a:t>Original Dataset:</a:t>
            </a:r>
          </a:p>
          <a:p>
            <a:pPr lvl="1"/>
            <a:r>
              <a:rPr lang="en-IN" sz="1600">
                <a:latin typeface="Times New Roman"/>
                <a:cs typeface="Times New Roman"/>
              </a:rPr>
              <a:t>762,092 records</a:t>
            </a:r>
          </a:p>
          <a:p>
            <a:pPr lvl="1"/>
            <a:r>
              <a:rPr lang="en-IN" sz="1600">
                <a:latin typeface="Times New Roman"/>
                <a:cs typeface="Times New Roman"/>
              </a:rPr>
              <a:t>Outliers in AVG Price with a standard deviation of &gt; $4 million for Chevrolet and nearly $9 million for Dodge.</a:t>
            </a:r>
          </a:p>
          <a:p>
            <a:pPr lvl="1"/>
            <a:r>
              <a:rPr lang="en-IN" sz="1600">
                <a:latin typeface="Times New Roman"/>
                <a:cs typeface="Times New Roman"/>
              </a:rPr>
              <a:t>Approximately 23,000 records with null values for fuel type</a:t>
            </a:r>
          </a:p>
          <a:p>
            <a:pPr lvl="1"/>
            <a:r>
              <a:rPr lang="en-IN" sz="1600">
                <a:latin typeface="Times New Roman"/>
                <a:cs typeface="Times New Roman"/>
              </a:rPr>
              <a:t>Approximately 6,000 records for vehicles produced prior to the year 2000</a:t>
            </a:r>
          </a:p>
        </p:txBody>
      </p:sp>
      <p:sp>
        <p:nvSpPr>
          <p:cNvPr id="6" name="Content Placeholder 5">
            <a:extLst>
              <a:ext uri="{FF2B5EF4-FFF2-40B4-BE49-F238E27FC236}">
                <a16:creationId xmlns:a16="http://schemas.microsoft.com/office/drawing/2014/main" id="{B75339CD-5E44-ED9D-1C57-AE33CC8AE69D}"/>
              </a:ext>
            </a:extLst>
          </p:cNvPr>
          <p:cNvSpPr>
            <a:spLocks noGrp="1"/>
          </p:cNvSpPr>
          <p:nvPr>
            <p:ph sz="half" idx="2"/>
          </p:nvPr>
        </p:nvSpPr>
        <p:spPr>
          <a:xfrm>
            <a:off x="6098117" y="1540985"/>
            <a:ext cx="4806002" cy="3801283"/>
          </a:xfrm>
        </p:spPr>
        <p:txBody>
          <a:bodyPr vert="horz" lIns="91440" tIns="45720" rIns="91440" bIns="45720" rtlCol="0" anchor="t">
            <a:normAutofit/>
          </a:bodyPr>
          <a:lstStyle/>
          <a:p>
            <a:r>
              <a:rPr lang="en-IN" sz="1600" b="1">
                <a:latin typeface="Times New Roman"/>
                <a:cs typeface="Times New Roman"/>
              </a:rPr>
              <a:t>Cleaned Dataset:</a:t>
            </a:r>
          </a:p>
          <a:p>
            <a:pPr lvl="1"/>
            <a:r>
              <a:rPr lang="en-IN" sz="1600">
                <a:latin typeface="Times New Roman"/>
                <a:cs typeface="Times New Roman"/>
              </a:rPr>
              <a:t>735,142 records</a:t>
            </a:r>
          </a:p>
          <a:p>
            <a:pPr lvl="1"/>
            <a:r>
              <a:rPr lang="en-IN" sz="1600">
                <a:latin typeface="Times New Roman"/>
                <a:cs typeface="Times New Roman"/>
              </a:rPr>
              <a:t>Removed outliers in Chevrolet and Dodge; resulting in standard deviations of $19,201 and $17,821 respectively</a:t>
            </a:r>
          </a:p>
          <a:p>
            <a:pPr lvl="1"/>
            <a:r>
              <a:rPr lang="en-IN" sz="1600">
                <a:latin typeface="Times New Roman"/>
                <a:cs typeface="Times New Roman"/>
              </a:rPr>
              <a:t>Removed records with null values for fuel type</a:t>
            </a:r>
          </a:p>
          <a:p>
            <a:pPr lvl="1"/>
            <a:r>
              <a:rPr lang="en-IN" sz="1600">
                <a:latin typeface="Times New Roman"/>
                <a:cs typeface="Times New Roman"/>
              </a:rPr>
              <a:t>Removed records for vehicles produced prior to the year 2000</a:t>
            </a:r>
          </a:p>
        </p:txBody>
      </p:sp>
      <p:sp>
        <p:nvSpPr>
          <p:cNvPr id="3" name="TextBox 2">
            <a:extLst>
              <a:ext uri="{FF2B5EF4-FFF2-40B4-BE49-F238E27FC236}">
                <a16:creationId xmlns:a16="http://schemas.microsoft.com/office/drawing/2014/main" id="{D43FE84B-3714-544A-88AE-C5A6D943492A}"/>
              </a:ext>
            </a:extLst>
          </p:cNvPr>
          <p:cNvSpPr txBox="1"/>
          <p:nvPr/>
        </p:nvSpPr>
        <p:spPr>
          <a:xfrm>
            <a:off x="1088136" y="5045603"/>
            <a:ext cx="989006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b="1">
                <a:latin typeface="Times New Roman" panose="02020603050405020304" pitchFamily="18" charset="0"/>
                <a:cs typeface="Times New Roman" panose="02020603050405020304" pitchFamily="18" charset="0"/>
              </a:rPr>
              <a:t>Reasoning: </a:t>
            </a:r>
            <a:r>
              <a:rPr lang="en-US" sz="1600">
                <a:latin typeface="Times New Roman" panose="02020603050405020304" pitchFamily="18" charset="0"/>
                <a:cs typeface="Times New Roman" panose="02020603050405020304" pitchFamily="18" charset="0"/>
              </a:rPr>
              <a:t> The outliers in the average price made the data for those manufacturers nearly impossible to accurately evaluate for some of our research questions.  Without removing them, the results of our analysis would have been heavily skewed.  The records with null values also acted as outliers, requiring removal.  Additionally, in order to compare relatively similar vehicles, any vehicle produced prior to 2000 needed to be removed.  Without removal, newer vehicles would have been compared to "classic, or "vintage" vehicles, forcing skewed and false results.</a:t>
            </a:r>
          </a:p>
        </p:txBody>
      </p:sp>
    </p:spTree>
    <p:extLst>
      <p:ext uri="{BB962C8B-B14F-4D97-AF65-F5344CB8AC3E}">
        <p14:creationId xmlns:p14="http://schemas.microsoft.com/office/powerpoint/2010/main" val="2745903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4">
            <a:extLst>
              <a:ext uri="{FF2B5EF4-FFF2-40B4-BE49-F238E27FC236}">
                <a16:creationId xmlns:a16="http://schemas.microsoft.com/office/drawing/2014/main" id="{7BAB60E1-3066-43D0-BDD2-96DC8AC58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6">
            <a:extLst>
              <a:ext uri="{FF2B5EF4-FFF2-40B4-BE49-F238E27FC236}">
                <a16:creationId xmlns:a16="http://schemas.microsoft.com/office/drawing/2014/main" id="{1A67FB93-E092-450C-8675-960F10D5C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eedometer">
            <a:extLst>
              <a:ext uri="{FF2B5EF4-FFF2-40B4-BE49-F238E27FC236}">
                <a16:creationId xmlns:a16="http://schemas.microsoft.com/office/drawing/2014/main" id="{7794FBF3-05EB-AEDC-BBE4-9F90F676187F}"/>
              </a:ext>
            </a:extLst>
          </p:cNvPr>
          <p:cNvPicPr>
            <a:picLocks noChangeAspect="1"/>
          </p:cNvPicPr>
          <p:nvPr/>
        </p:nvPicPr>
        <p:blipFill rotWithShape="1">
          <a:blip r:embed="rId2">
            <a:alphaModFix amt="60000"/>
          </a:blip>
          <a:srcRect t="4819" b="4819"/>
          <a:stretch/>
        </p:blipFill>
        <p:spPr>
          <a:xfrm>
            <a:off x="21" y="11"/>
            <a:ext cx="12191979" cy="6857989"/>
          </a:xfrm>
          <a:prstGeom prst="rect">
            <a:avLst/>
          </a:prstGeom>
        </p:spPr>
      </p:pic>
      <p:sp>
        <p:nvSpPr>
          <p:cNvPr id="2" name="Title 1">
            <a:extLst>
              <a:ext uri="{FF2B5EF4-FFF2-40B4-BE49-F238E27FC236}">
                <a16:creationId xmlns:a16="http://schemas.microsoft.com/office/drawing/2014/main" id="{59D0525E-125E-073F-AC78-72BC15F6E17B}"/>
              </a:ext>
            </a:extLst>
          </p:cNvPr>
          <p:cNvSpPr>
            <a:spLocks noGrp="1"/>
          </p:cNvSpPr>
          <p:nvPr>
            <p:ph type="title"/>
          </p:nvPr>
        </p:nvSpPr>
        <p:spPr>
          <a:xfrm>
            <a:off x="1088136" y="1069848"/>
            <a:ext cx="10084271" cy="1820488"/>
          </a:xfrm>
        </p:spPr>
        <p:txBody>
          <a:bodyPr>
            <a:normAutofit/>
          </a:bodyPr>
          <a:lstStyle/>
          <a:p>
            <a:r>
              <a:rPr lang="en-IN" sz="4800">
                <a:solidFill>
                  <a:srgbClr val="FFFFFF"/>
                </a:solidFill>
                <a:latin typeface="Berlin Sans FB Demi" panose="020E0802020502020306" pitchFamily="34" charset="0"/>
              </a:rPr>
              <a:t>Research Questions</a:t>
            </a:r>
            <a:endParaRPr lang="en-US" sz="4800">
              <a:solidFill>
                <a:srgbClr val="FFFFFF"/>
              </a:solidFill>
              <a:latin typeface="Berlin Sans FB Demi" panose="020E0802020502020306" pitchFamily="34" charset="0"/>
            </a:endParaRPr>
          </a:p>
        </p:txBody>
      </p:sp>
      <p:cxnSp>
        <p:nvCxnSpPr>
          <p:cNvPr id="33" name="Straight Connector 28">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3881"/>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78984867-1A85-37D2-46B3-150C12D3F766}"/>
              </a:ext>
            </a:extLst>
          </p:cNvPr>
          <p:cNvSpPr>
            <a:spLocks noGrp="1"/>
          </p:cNvSpPr>
          <p:nvPr>
            <p:ph idx="1"/>
          </p:nvPr>
        </p:nvSpPr>
        <p:spPr>
          <a:xfrm>
            <a:off x="3910693" y="3322864"/>
            <a:ext cx="7873870" cy="3108537"/>
          </a:xfrm>
          <a:solidFill>
            <a:schemeClr val="tx1"/>
          </a:solidFill>
        </p:spPr>
        <p:txBody>
          <a:bodyPr anchor="b">
            <a:normAutofit fontScale="92500" lnSpcReduction="10000"/>
          </a:bodyPr>
          <a:lstStyle/>
          <a:p>
            <a:pPr>
              <a:lnSpc>
                <a:spcPct val="120000"/>
              </a:lnSpc>
            </a:pPr>
            <a:r>
              <a:rPr lang="en-US" sz="1600">
                <a:solidFill>
                  <a:srgbClr val="FFFFFF"/>
                </a:solidFill>
                <a:latin typeface="Times New Roman" panose="02020603050405020304" pitchFamily="18" charset="0"/>
                <a:cs typeface="Times New Roman" panose="02020603050405020304" pitchFamily="18" charset="0"/>
              </a:rPr>
              <a:t>1. Which manufacturer has the highest average sales price?</a:t>
            </a:r>
          </a:p>
          <a:p>
            <a:pPr>
              <a:lnSpc>
                <a:spcPct val="120000"/>
              </a:lnSpc>
            </a:pPr>
            <a:r>
              <a:rPr lang="en-US" sz="1600">
                <a:solidFill>
                  <a:srgbClr val="FFFFFF"/>
                </a:solidFill>
                <a:latin typeface="Times New Roman" panose="02020603050405020304" pitchFamily="18" charset="0"/>
                <a:cs typeface="Times New Roman" panose="02020603050405020304" pitchFamily="18" charset="0"/>
              </a:rPr>
              <a:t>2. Does the number of accidents that a vehicle has been in affect the sales price?</a:t>
            </a:r>
          </a:p>
          <a:p>
            <a:pPr>
              <a:lnSpc>
                <a:spcPct val="120000"/>
              </a:lnSpc>
            </a:pPr>
            <a:r>
              <a:rPr lang="en-US" sz="1600">
                <a:solidFill>
                  <a:srgbClr val="FFFFFF"/>
                </a:solidFill>
                <a:latin typeface="Times New Roman" panose="02020603050405020304" pitchFamily="18" charset="0"/>
                <a:cs typeface="Times New Roman" panose="02020603050405020304" pitchFamily="18" charset="0"/>
              </a:rPr>
              <a:t>3. Which type of fuel offers better mileage? What is the mileage difference between cars manufactured before and after 2011?</a:t>
            </a:r>
          </a:p>
          <a:p>
            <a:pPr>
              <a:lnSpc>
                <a:spcPct val="120000"/>
              </a:lnSpc>
            </a:pPr>
            <a:r>
              <a:rPr lang="en-US" sz="1600">
                <a:solidFill>
                  <a:srgbClr val="FFFFFF"/>
                </a:solidFill>
                <a:latin typeface="Times New Roman" panose="02020603050405020304" pitchFamily="18" charset="0"/>
                <a:cs typeface="Times New Roman" panose="02020603050405020304" pitchFamily="18" charset="0"/>
              </a:rPr>
              <a:t>4. How is the average price of cars used for personal use different from cars that are not used only for personal use?</a:t>
            </a:r>
          </a:p>
          <a:p>
            <a:pPr>
              <a:lnSpc>
                <a:spcPct val="120000"/>
              </a:lnSpc>
            </a:pPr>
            <a:r>
              <a:rPr lang="en-US" sz="1600">
                <a:solidFill>
                  <a:srgbClr val="FFFFFF"/>
                </a:solidFill>
                <a:latin typeface="Times New Roman" panose="02020603050405020304" pitchFamily="18" charset="0"/>
                <a:cs typeface="Times New Roman" panose="02020603050405020304" pitchFamily="18" charset="0"/>
              </a:rPr>
              <a:t>5. Do the cars that were used only as personal vehicles have better mileage than others?</a:t>
            </a:r>
          </a:p>
          <a:p>
            <a:pPr>
              <a:lnSpc>
                <a:spcPct val="120000"/>
              </a:lnSpc>
            </a:pPr>
            <a:r>
              <a:rPr lang="en-US" sz="1600">
                <a:solidFill>
                  <a:srgbClr val="FFFFFF"/>
                </a:solidFill>
                <a:latin typeface="Times New Roman" panose="02020603050405020304" pitchFamily="18" charset="0"/>
                <a:cs typeface="Times New Roman" panose="02020603050405020304" pitchFamily="18" charset="0"/>
              </a:rPr>
              <a:t>6. Which car model has the greatest price drop, and which one has the least? Does the car's color affect the price drop?</a:t>
            </a:r>
          </a:p>
        </p:txBody>
      </p:sp>
    </p:spTree>
    <p:extLst>
      <p:ext uri="{BB962C8B-B14F-4D97-AF65-F5344CB8AC3E}">
        <p14:creationId xmlns:p14="http://schemas.microsoft.com/office/powerpoint/2010/main" val="76114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7BAB60E1-3066-43D0-BDD2-96DC8AC58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A67FB93-E092-450C-8675-960F10D5C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D2BD8CBB-E1E7-C23E-3319-FDFCE651410D}"/>
              </a:ext>
            </a:extLst>
          </p:cNvPr>
          <p:cNvPicPr>
            <a:picLocks noChangeAspect="1"/>
          </p:cNvPicPr>
          <p:nvPr/>
        </p:nvPicPr>
        <p:blipFill rotWithShape="1">
          <a:blip r:embed="rId2">
            <a:alphaModFix amt="60000"/>
          </a:blip>
          <a:srcRect t="7865" b="18198"/>
          <a:stretch/>
        </p:blipFill>
        <p:spPr>
          <a:xfrm>
            <a:off x="21" y="10"/>
            <a:ext cx="8319386" cy="6857987"/>
          </a:xfrm>
          <a:prstGeom prst="rect">
            <a:avLst/>
          </a:prstGeom>
        </p:spPr>
      </p:pic>
      <p:sp>
        <p:nvSpPr>
          <p:cNvPr id="2" name="Title 1">
            <a:extLst>
              <a:ext uri="{FF2B5EF4-FFF2-40B4-BE49-F238E27FC236}">
                <a16:creationId xmlns:a16="http://schemas.microsoft.com/office/drawing/2014/main" id="{3DFD8316-ACE6-7663-26A0-D25F7E0B50A9}"/>
              </a:ext>
            </a:extLst>
          </p:cNvPr>
          <p:cNvSpPr>
            <a:spLocks noGrp="1"/>
          </p:cNvSpPr>
          <p:nvPr>
            <p:ph type="title"/>
          </p:nvPr>
        </p:nvSpPr>
        <p:spPr>
          <a:xfrm>
            <a:off x="1088136" y="1069848"/>
            <a:ext cx="10084271" cy="1820488"/>
          </a:xfrm>
        </p:spPr>
        <p:txBody>
          <a:bodyPr>
            <a:normAutofit/>
          </a:bodyPr>
          <a:lstStyle/>
          <a:p>
            <a:r>
              <a:rPr lang="en-US" sz="4800">
                <a:solidFill>
                  <a:srgbClr val="FFFFFF"/>
                </a:solidFill>
                <a:latin typeface="Berlin Sans FB Demi" panose="020E0802020502020306" pitchFamily="34" charset="0"/>
              </a:rPr>
              <a:t>Methodologies</a:t>
            </a:r>
          </a:p>
        </p:txBody>
      </p:sp>
      <p:cxnSp>
        <p:nvCxnSpPr>
          <p:cNvPr id="53" name="Straight Connector 52">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3881"/>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0EE3B80-AF54-21AA-374D-FFB43F6CD690}"/>
              </a:ext>
            </a:extLst>
          </p:cNvPr>
          <p:cNvSpPr>
            <a:spLocks noGrp="1"/>
          </p:cNvSpPr>
          <p:nvPr>
            <p:ph idx="1"/>
          </p:nvPr>
        </p:nvSpPr>
        <p:spPr>
          <a:xfrm>
            <a:off x="8601531" y="1183881"/>
            <a:ext cx="3308345" cy="2955412"/>
          </a:xfrm>
        </p:spPr>
        <p:txBody>
          <a:bodyPr anchor="b">
            <a:normAutofit fontScale="85000" lnSpcReduction="20000"/>
          </a:bodyPr>
          <a:lstStyle/>
          <a:p>
            <a:pPr marL="0" indent="0">
              <a:lnSpc>
                <a:spcPct val="120000"/>
              </a:lnSpc>
              <a:buNone/>
            </a:pPr>
            <a:r>
              <a:rPr lang="en-US">
                <a:solidFill>
                  <a:srgbClr val="FFFFFF"/>
                </a:solidFill>
                <a:latin typeface="Times New Roman" panose="02020603050405020304" pitchFamily="18" charset="0"/>
                <a:cs typeface="Times New Roman" panose="02020603050405020304" pitchFamily="18" charset="0"/>
              </a:rPr>
              <a:t>We used a wide array of charts to formulate answers to our research questions that include:</a:t>
            </a:r>
          </a:p>
          <a:p>
            <a:pPr>
              <a:lnSpc>
                <a:spcPct val="120000"/>
              </a:lnSpc>
            </a:pPr>
            <a:r>
              <a:rPr lang="en-US">
                <a:solidFill>
                  <a:srgbClr val="FFFFFF"/>
                </a:solidFill>
                <a:latin typeface="Times New Roman" panose="02020603050405020304" pitchFamily="18" charset="0"/>
                <a:cs typeface="Times New Roman" panose="02020603050405020304" pitchFamily="18" charset="0"/>
              </a:rPr>
              <a:t>Bar Graphs</a:t>
            </a:r>
          </a:p>
          <a:p>
            <a:pPr>
              <a:lnSpc>
                <a:spcPct val="120000"/>
              </a:lnSpc>
            </a:pPr>
            <a:r>
              <a:rPr lang="en-US">
                <a:solidFill>
                  <a:srgbClr val="FFFFFF"/>
                </a:solidFill>
                <a:latin typeface="Times New Roman" panose="02020603050405020304" pitchFamily="18" charset="0"/>
                <a:cs typeface="Times New Roman" panose="02020603050405020304" pitchFamily="18" charset="0"/>
              </a:rPr>
              <a:t>Box Graphs</a:t>
            </a:r>
          </a:p>
          <a:p>
            <a:pPr>
              <a:lnSpc>
                <a:spcPct val="120000"/>
              </a:lnSpc>
            </a:pPr>
            <a:r>
              <a:rPr lang="en-US">
                <a:solidFill>
                  <a:srgbClr val="FFFFFF"/>
                </a:solidFill>
                <a:latin typeface="Times New Roman" panose="02020603050405020304" pitchFamily="18" charset="0"/>
                <a:cs typeface="Times New Roman" panose="02020603050405020304" pitchFamily="18" charset="0"/>
              </a:rPr>
              <a:t>Tree Maps</a:t>
            </a:r>
          </a:p>
          <a:p>
            <a:pPr>
              <a:lnSpc>
                <a:spcPct val="120000"/>
              </a:lnSpc>
            </a:pPr>
            <a:r>
              <a:rPr lang="en-US">
                <a:solidFill>
                  <a:srgbClr val="FFFFFF"/>
                </a:solidFill>
                <a:latin typeface="Times New Roman" panose="02020603050405020304" pitchFamily="18" charset="0"/>
                <a:cs typeface="Times New Roman" panose="02020603050405020304" pitchFamily="18" charset="0"/>
              </a:rPr>
              <a:t>Line Graphs</a:t>
            </a:r>
          </a:p>
          <a:p>
            <a:pPr>
              <a:lnSpc>
                <a:spcPct val="120000"/>
              </a:lnSpc>
            </a:pPr>
            <a:r>
              <a:rPr lang="en-US">
                <a:solidFill>
                  <a:srgbClr val="FFFFFF"/>
                </a:solidFill>
                <a:latin typeface="Times New Roman" panose="02020603050405020304" pitchFamily="18" charset="0"/>
                <a:cs typeface="Times New Roman" panose="02020603050405020304" pitchFamily="18" charset="0"/>
              </a:rPr>
              <a:t>Scatter Plots</a:t>
            </a:r>
          </a:p>
          <a:p>
            <a:pPr>
              <a:lnSpc>
                <a:spcPct val="120000"/>
              </a:lnSpc>
            </a:pPr>
            <a:r>
              <a:rPr lang="en-US">
                <a:solidFill>
                  <a:srgbClr val="FFFFFF"/>
                </a:solidFill>
                <a:latin typeface="Times New Roman" panose="02020603050405020304" pitchFamily="18" charset="0"/>
                <a:cs typeface="Times New Roman" panose="02020603050405020304" pitchFamily="18" charset="0"/>
              </a:rPr>
              <a:t>Circle Views Plot</a:t>
            </a:r>
          </a:p>
        </p:txBody>
      </p:sp>
    </p:spTree>
    <p:extLst>
      <p:ext uri="{BB962C8B-B14F-4D97-AF65-F5344CB8AC3E}">
        <p14:creationId xmlns:p14="http://schemas.microsoft.com/office/powerpoint/2010/main" val="2217138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D8316-ACE6-7663-26A0-D25F7E0B50A9}"/>
              </a:ext>
            </a:extLst>
          </p:cNvPr>
          <p:cNvSpPr>
            <a:spLocks noGrp="1"/>
          </p:cNvSpPr>
          <p:nvPr>
            <p:ph type="title"/>
          </p:nvPr>
        </p:nvSpPr>
        <p:spPr>
          <a:xfrm>
            <a:off x="1090940" y="680380"/>
            <a:ext cx="3785860" cy="1066777"/>
          </a:xfrm>
        </p:spPr>
        <p:txBody>
          <a:bodyPr>
            <a:noAutofit/>
          </a:bodyPr>
          <a:lstStyle/>
          <a:p>
            <a:r>
              <a:rPr lang="en-US" sz="3600" cap="none">
                <a:latin typeface="Berlin Sans FB Demi" panose="020E0802020502020306" pitchFamily="34" charset="0"/>
                <a:cs typeface="Times New Roman" panose="02020603050405020304" pitchFamily="18" charset="0"/>
              </a:rPr>
              <a:t>Joseph’s Methodologies</a:t>
            </a:r>
          </a:p>
        </p:txBody>
      </p:sp>
      <p:sp>
        <p:nvSpPr>
          <p:cNvPr id="4" name="Text Placeholder 3">
            <a:extLst>
              <a:ext uri="{FF2B5EF4-FFF2-40B4-BE49-F238E27FC236}">
                <a16:creationId xmlns:a16="http://schemas.microsoft.com/office/drawing/2014/main" id="{EA35B857-B345-A5E0-1B34-FCAAB764C521}"/>
              </a:ext>
            </a:extLst>
          </p:cNvPr>
          <p:cNvSpPr>
            <a:spLocks noGrp="1"/>
          </p:cNvSpPr>
          <p:nvPr>
            <p:ph type="body" sz="half" idx="2"/>
          </p:nvPr>
        </p:nvSpPr>
        <p:spPr/>
        <p:txBody>
          <a:bodyPr vert="horz" lIns="91440" tIns="45720" rIns="91440" bIns="45720" rtlCol="0" anchor="t">
            <a:normAutofit/>
          </a:bodyPr>
          <a:lstStyle/>
          <a:p>
            <a:r>
              <a:rPr lang="en-US">
                <a:latin typeface="Times New Roman" panose="02020603050405020304" pitchFamily="18" charset="0"/>
                <a:ea typeface="+mn-lt"/>
                <a:cs typeface="Times New Roman" panose="02020603050405020304" pitchFamily="18" charset="0"/>
              </a:rPr>
              <a:t>Which manufacturer has the highest average sales price?</a:t>
            </a:r>
          </a:p>
          <a:p>
            <a:r>
              <a:rPr lang="en-US" b="1">
                <a:latin typeface="Times New Roman" panose="02020603050405020304" pitchFamily="18" charset="0"/>
                <a:cs typeface="Times New Roman" panose="02020603050405020304" pitchFamily="18" charset="0"/>
              </a:rPr>
              <a:t>Porsche</a:t>
            </a:r>
            <a:r>
              <a:rPr lang="en-US">
                <a:latin typeface="Times New Roman" panose="02020603050405020304" pitchFamily="18" charset="0"/>
                <a:cs typeface="Times New Roman" panose="02020603050405020304" pitchFamily="18" charset="0"/>
              </a:rPr>
              <a:t> has the highest average sales price, edging out the second highest, Land Rover, by a </a:t>
            </a:r>
            <a:r>
              <a:rPr lang="en-US" b="1">
                <a:latin typeface="Times New Roman" panose="02020603050405020304" pitchFamily="18" charset="0"/>
                <a:cs typeface="Times New Roman" panose="02020603050405020304" pitchFamily="18" charset="0"/>
              </a:rPr>
              <a:t>difference of over $30,000</a:t>
            </a:r>
            <a:r>
              <a:rPr lang="en-US">
                <a:latin typeface="Times New Roman" panose="02020603050405020304" pitchFamily="18" charset="0"/>
                <a:cs typeface="Times New Roman" panose="02020603050405020304" pitchFamily="18" charset="0"/>
              </a:rPr>
              <a:t>.</a:t>
            </a:r>
          </a:p>
          <a:p>
            <a:pPr algn="just"/>
            <a:endParaRPr lang="en-US">
              <a:latin typeface="Times New Roman" panose="02020603050405020304" pitchFamily="18" charset="0"/>
              <a:cs typeface="Times New Roman" panose="02020603050405020304" pitchFamily="18" charset="0"/>
            </a:endParaRPr>
          </a:p>
          <a:p>
            <a:pPr algn="just"/>
            <a:r>
              <a:rPr lang="en-US" b="1">
                <a:latin typeface="Times New Roman" panose="02020603050405020304" pitchFamily="18" charset="0"/>
                <a:cs typeface="Times New Roman" panose="02020603050405020304" pitchFamily="18" charset="0"/>
              </a:rPr>
              <a:t>Dimension / Columns – Manufacturer</a:t>
            </a:r>
          </a:p>
          <a:p>
            <a:pPr algn="just"/>
            <a:r>
              <a:rPr lang="en-US" b="1">
                <a:latin typeface="Times New Roman" panose="02020603050405020304" pitchFamily="18" charset="0"/>
                <a:cs typeface="Times New Roman" panose="02020603050405020304" pitchFamily="18" charset="0"/>
              </a:rPr>
              <a:t>Value / Rows – Average Price</a:t>
            </a:r>
          </a:p>
        </p:txBody>
      </p:sp>
      <p:pic>
        <p:nvPicPr>
          <p:cNvPr id="5" name="Picture 5" descr="A graph of sales with numbers and prices&#10;&#10;Description automatically generated">
            <a:extLst>
              <a:ext uri="{FF2B5EF4-FFF2-40B4-BE49-F238E27FC236}">
                <a16:creationId xmlns:a16="http://schemas.microsoft.com/office/drawing/2014/main" id="{3EF3BB94-5EB4-D16F-2092-4C43244821EE}"/>
              </a:ext>
            </a:extLst>
          </p:cNvPr>
          <p:cNvPicPr>
            <a:picLocks noChangeAspect="1"/>
          </p:cNvPicPr>
          <p:nvPr/>
        </p:nvPicPr>
        <p:blipFill>
          <a:blip r:embed="rId2"/>
          <a:stretch>
            <a:fillRect/>
          </a:stretch>
        </p:blipFill>
        <p:spPr>
          <a:xfrm>
            <a:off x="5110766" y="1092331"/>
            <a:ext cx="6896636" cy="4619675"/>
          </a:xfrm>
          <a:prstGeom prst="rect">
            <a:avLst/>
          </a:prstGeom>
        </p:spPr>
      </p:pic>
    </p:spTree>
    <p:extLst>
      <p:ext uri="{BB962C8B-B14F-4D97-AF65-F5344CB8AC3E}">
        <p14:creationId xmlns:p14="http://schemas.microsoft.com/office/powerpoint/2010/main" val="3587938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D8316-ACE6-7663-26A0-D25F7E0B50A9}"/>
              </a:ext>
            </a:extLst>
          </p:cNvPr>
          <p:cNvSpPr>
            <a:spLocks noGrp="1"/>
          </p:cNvSpPr>
          <p:nvPr>
            <p:ph type="title"/>
          </p:nvPr>
        </p:nvSpPr>
        <p:spPr>
          <a:xfrm>
            <a:off x="884775" y="625980"/>
            <a:ext cx="3785860" cy="1064797"/>
          </a:xfrm>
        </p:spPr>
        <p:txBody>
          <a:bodyPr>
            <a:noAutofit/>
          </a:bodyPr>
          <a:lstStyle/>
          <a:p>
            <a:r>
              <a:rPr lang="en-US" sz="3600" cap="none" err="1">
                <a:latin typeface="Berlin Sans FB Demi" panose="020E0802020502020306" pitchFamily="34" charset="0"/>
              </a:rPr>
              <a:t>Sohini’s</a:t>
            </a:r>
            <a:r>
              <a:rPr lang="en-US" sz="3600" cap="none">
                <a:latin typeface="Berlin Sans FB Demi" panose="020E0802020502020306" pitchFamily="34" charset="0"/>
              </a:rPr>
              <a:t> Methodologies</a:t>
            </a:r>
          </a:p>
        </p:txBody>
      </p:sp>
      <p:sp>
        <p:nvSpPr>
          <p:cNvPr id="4" name="Text Placeholder 3">
            <a:extLst>
              <a:ext uri="{FF2B5EF4-FFF2-40B4-BE49-F238E27FC236}">
                <a16:creationId xmlns:a16="http://schemas.microsoft.com/office/drawing/2014/main" id="{EA35B857-B345-A5E0-1B34-FCAAB764C521}"/>
              </a:ext>
            </a:extLst>
          </p:cNvPr>
          <p:cNvSpPr>
            <a:spLocks noGrp="1"/>
          </p:cNvSpPr>
          <p:nvPr>
            <p:ph type="body" sz="half" idx="2"/>
          </p:nvPr>
        </p:nvSpPr>
        <p:spPr>
          <a:xfrm>
            <a:off x="336430" y="1690777"/>
            <a:ext cx="4882551" cy="4899804"/>
          </a:xfrm>
        </p:spPr>
        <p:txBody>
          <a:bodyPr>
            <a:normAutofit lnSpcReduction="10000"/>
          </a:bodyPr>
          <a:lstStyle/>
          <a:p>
            <a:pPr algn="just"/>
            <a:r>
              <a:rPr lang="en-US" sz="1200">
                <a:latin typeface="Times New Roman" panose="02020603050405020304" pitchFamily="18" charset="0"/>
                <a:cs typeface="Times New Roman" panose="02020603050405020304" pitchFamily="18" charset="0"/>
              </a:rPr>
              <a:t>Does the number of accidents that a vehicle has been in affect the sales price?</a:t>
            </a:r>
          </a:p>
          <a:p>
            <a:pPr algn="just"/>
            <a:r>
              <a:rPr lang="en-US" sz="1200">
                <a:latin typeface="Times New Roman" panose="02020603050405020304" pitchFamily="18" charset="0"/>
                <a:cs typeface="Times New Roman" panose="02020603050405020304" pitchFamily="18" charset="0"/>
              </a:rPr>
              <a:t>If a car suffered from damage in one or more accidents, it would negatively affect its value, even if it has been fully repaired. The more damage it has, the lower the vehicle's value before the accident.</a:t>
            </a:r>
          </a:p>
          <a:p>
            <a:pPr algn="just"/>
            <a:r>
              <a:rPr lang="en-US" sz="1200">
                <a:latin typeface="Times New Roman" panose="02020603050405020304" pitchFamily="18" charset="0"/>
                <a:cs typeface="Times New Roman" panose="02020603050405020304" pitchFamily="18" charset="0"/>
              </a:rPr>
              <a:t>If a car has been in accident or if there is any damage, the average sales price will reduce by almost </a:t>
            </a:r>
            <a:r>
              <a:rPr lang="en-US" sz="1200" b="1">
                <a:latin typeface="Times New Roman" panose="02020603050405020304" pitchFamily="18" charset="0"/>
                <a:cs typeface="Times New Roman" panose="02020603050405020304" pitchFamily="18" charset="0"/>
              </a:rPr>
              <a:t>USD 10,109</a:t>
            </a:r>
            <a:r>
              <a:rPr lang="en-US" sz="1200">
                <a:latin typeface="Times New Roman" panose="02020603050405020304" pitchFamily="18" charset="0"/>
                <a:cs typeface="Times New Roman" panose="02020603050405020304" pitchFamily="18" charset="0"/>
              </a:rPr>
              <a:t>. It is a </a:t>
            </a:r>
            <a:r>
              <a:rPr lang="en-US" sz="1200" b="1">
                <a:latin typeface="Times New Roman" panose="02020603050405020304" pitchFamily="18" charset="0"/>
                <a:cs typeface="Times New Roman" panose="02020603050405020304" pitchFamily="18" charset="0"/>
              </a:rPr>
              <a:t>drop by almost 41% </a:t>
            </a:r>
            <a:r>
              <a:rPr lang="en-US" sz="1200">
                <a:latin typeface="Times New Roman" panose="02020603050405020304" pitchFamily="18" charset="0"/>
                <a:cs typeface="Times New Roman" panose="02020603050405020304" pitchFamily="18" charset="0"/>
              </a:rPr>
              <a:t>from the cars that never had an accident.</a:t>
            </a:r>
          </a:p>
          <a:p>
            <a:pPr algn="just"/>
            <a:r>
              <a:rPr lang="en-US" sz="1200">
                <a:latin typeface="Times New Roman" panose="02020603050405020304" pitchFamily="18" charset="0"/>
                <a:cs typeface="Times New Roman" panose="02020603050405020304" pitchFamily="18" charset="0"/>
              </a:rPr>
              <a:t>The amount that a car loses value after an accident constitutes a diminished value. This amount involves the difference between the car’s market value before the accident and the market value after an accident. The value decreases after the accident, which also reduces the average sales price of the car.</a:t>
            </a:r>
          </a:p>
          <a:p>
            <a:pPr algn="just"/>
            <a:r>
              <a:rPr lang="en-US" sz="1200">
                <a:latin typeface="Times New Roman" panose="02020603050405020304" pitchFamily="18" charset="0"/>
                <a:cs typeface="Times New Roman" panose="02020603050405020304" pitchFamily="18" charset="0"/>
              </a:rPr>
              <a:t>The average price drop difference between cars that had an accident and the cars that never had an accident was almost around </a:t>
            </a:r>
            <a:r>
              <a:rPr lang="en-US" sz="1200" b="1">
                <a:latin typeface="Times New Roman" panose="02020603050405020304" pitchFamily="18" charset="0"/>
                <a:cs typeface="Times New Roman" panose="02020603050405020304" pitchFamily="18" charset="0"/>
              </a:rPr>
              <a:t>$142.8 </a:t>
            </a:r>
            <a:r>
              <a:rPr lang="en-US" sz="1200">
                <a:latin typeface="Times New Roman" panose="02020603050405020304" pitchFamily="18" charset="0"/>
                <a:cs typeface="Times New Roman" panose="02020603050405020304" pitchFamily="18" charset="0"/>
              </a:rPr>
              <a:t>which is almost </a:t>
            </a:r>
            <a:r>
              <a:rPr lang="en-US" sz="1200" b="1">
                <a:latin typeface="Times New Roman" panose="02020603050405020304" pitchFamily="18" charset="0"/>
                <a:cs typeface="Times New Roman" panose="02020603050405020304" pitchFamily="18" charset="0"/>
              </a:rPr>
              <a:t>16% lower </a:t>
            </a:r>
            <a:r>
              <a:rPr lang="en-US" sz="1200">
                <a:latin typeface="Times New Roman" panose="02020603050405020304" pitchFamily="18" charset="0"/>
                <a:cs typeface="Times New Roman" panose="02020603050405020304" pitchFamily="18" charset="0"/>
              </a:rPr>
              <a:t>than the ones that never had an accident.</a:t>
            </a:r>
          </a:p>
          <a:p>
            <a:pPr algn="just"/>
            <a:r>
              <a:rPr lang="en-US" sz="1200" b="1">
                <a:latin typeface="Times New Roman" panose="02020603050405020304" pitchFamily="18" charset="0"/>
                <a:cs typeface="Times New Roman" panose="02020603050405020304" pitchFamily="18" charset="0"/>
              </a:rPr>
              <a:t>Dimension / Columns – Accidents or Damage</a:t>
            </a:r>
          </a:p>
          <a:p>
            <a:pPr algn="just"/>
            <a:r>
              <a:rPr lang="en-US" sz="1200" b="1">
                <a:latin typeface="Times New Roman" panose="02020603050405020304" pitchFamily="18" charset="0"/>
                <a:cs typeface="Times New Roman" panose="02020603050405020304" pitchFamily="18" charset="0"/>
              </a:rPr>
              <a:t>Value / Rows – Average Price Drop and Average Price</a:t>
            </a:r>
          </a:p>
        </p:txBody>
      </p:sp>
      <p:pic>
        <p:nvPicPr>
          <p:cNvPr id="14" name="Content Placeholder 13">
            <a:extLst>
              <a:ext uri="{FF2B5EF4-FFF2-40B4-BE49-F238E27FC236}">
                <a16:creationId xmlns:a16="http://schemas.microsoft.com/office/drawing/2014/main" id="{19C9124F-F83B-53B6-46A3-7EA0CE32478B}"/>
              </a:ext>
            </a:extLst>
          </p:cNvPr>
          <p:cNvPicPr>
            <a:picLocks noGrp="1" noChangeAspect="1"/>
          </p:cNvPicPr>
          <p:nvPr>
            <p:ph idx="1"/>
          </p:nvPr>
        </p:nvPicPr>
        <p:blipFill>
          <a:blip r:embed="rId2"/>
          <a:stretch>
            <a:fillRect/>
          </a:stretch>
        </p:blipFill>
        <p:spPr>
          <a:xfrm>
            <a:off x="5341219" y="754899"/>
            <a:ext cx="6685251" cy="5348201"/>
          </a:xfrm>
        </p:spPr>
      </p:pic>
    </p:spTree>
    <p:extLst>
      <p:ext uri="{BB962C8B-B14F-4D97-AF65-F5344CB8AC3E}">
        <p14:creationId xmlns:p14="http://schemas.microsoft.com/office/powerpoint/2010/main" val="2933730856"/>
      </p:ext>
    </p:extLst>
  </p:cSld>
  <p:clrMapOvr>
    <a:masterClrMapping/>
  </p:clrMapOvr>
</p:sld>
</file>

<file path=ppt/theme/theme1.xml><?xml version="1.0" encoding="utf-8"?>
<a:theme xmlns:a="http://schemas.openxmlformats.org/drawingml/2006/main" name="BjornVTI">
  <a:themeElements>
    <a:clrScheme name="AnalogousFromDarkSeedLeftStep">
      <a:dk1>
        <a:srgbClr val="000000"/>
      </a:dk1>
      <a:lt1>
        <a:srgbClr val="FFFFFF"/>
      </a:lt1>
      <a:dk2>
        <a:srgbClr val="1C2432"/>
      </a:dk2>
      <a:lt2>
        <a:srgbClr val="F2F3F0"/>
      </a:lt2>
      <a:accent1>
        <a:srgbClr val="844BC5"/>
      </a:accent1>
      <a:accent2>
        <a:srgbClr val="4842B7"/>
      </a:accent2>
      <a:accent3>
        <a:srgbClr val="4B78C5"/>
      </a:accent3>
      <a:accent4>
        <a:srgbClr val="3999B3"/>
      </a:accent4>
      <a:accent5>
        <a:srgbClr val="49C0A8"/>
      </a:accent5>
      <a:accent6>
        <a:srgbClr val="39B368"/>
      </a:accent6>
      <a:hlink>
        <a:srgbClr val="339A97"/>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4F9F632D555246A7FAF64DFE05EDBA" ma:contentTypeVersion="12" ma:contentTypeDescription="Create a new document." ma:contentTypeScope="" ma:versionID="addb7d9d627227ef8770ac49a79d2064">
  <xsd:schema xmlns:xsd="http://www.w3.org/2001/XMLSchema" xmlns:xs="http://www.w3.org/2001/XMLSchema" xmlns:p="http://schemas.microsoft.com/office/2006/metadata/properties" xmlns:ns3="1e6b8643-ca51-43bb-81fd-17521b57e33b" xmlns:ns4="81cb9225-0713-4119-88b0-dbf79313c31b" targetNamespace="http://schemas.microsoft.com/office/2006/metadata/properties" ma:root="true" ma:fieldsID="568dc2b114ae407736d9c55612b8a042" ns3:_="" ns4:_="">
    <xsd:import namespace="1e6b8643-ca51-43bb-81fd-17521b57e33b"/>
    <xsd:import namespace="81cb9225-0713-4119-88b0-dbf79313c31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6b8643-ca51-43bb-81fd-17521b57e3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1cb9225-0713-4119-88b0-dbf79313c31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1e6b8643-ca51-43bb-81fd-17521b57e33b" xsi:nil="true"/>
  </documentManagement>
</p:properties>
</file>

<file path=customXml/itemProps1.xml><?xml version="1.0" encoding="utf-8"?>
<ds:datastoreItem xmlns:ds="http://schemas.openxmlformats.org/officeDocument/2006/customXml" ds:itemID="{1651165A-5099-4196-9815-356405E1FDA7}">
  <ds:schemaRefs>
    <ds:schemaRef ds:uri="http://schemas.microsoft.com/sharepoint/v3/contenttype/forms"/>
  </ds:schemaRefs>
</ds:datastoreItem>
</file>

<file path=customXml/itemProps2.xml><?xml version="1.0" encoding="utf-8"?>
<ds:datastoreItem xmlns:ds="http://schemas.openxmlformats.org/officeDocument/2006/customXml" ds:itemID="{4E2F5413-9991-4E71-B12D-E2CA68D678B7}">
  <ds:schemaRefs>
    <ds:schemaRef ds:uri="1e6b8643-ca51-43bb-81fd-17521b57e33b"/>
    <ds:schemaRef ds:uri="81cb9225-0713-4119-88b0-dbf79313c3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1E135683-5557-4BFB-A464-41F47854147C}">
  <ds:schemaRefs>
    <ds:schemaRef ds:uri="http://schemas.openxmlformats.org/package/2006/metadata/core-properties"/>
    <ds:schemaRef ds:uri="http://purl.org/dc/elements/1.1/"/>
    <ds:schemaRef ds:uri="http://purl.org/dc/terms/"/>
    <ds:schemaRef ds:uri="1e6b8643-ca51-43bb-81fd-17521b57e33b"/>
    <ds:schemaRef ds:uri="81cb9225-0713-4119-88b0-dbf79313c31b"/>
    <ds:schemaRef ds:uri="http://schemas.microsoft.com/office/2006/metadata/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2361</Words>
  <Application>Microsoft Office PowerPoint</Application>
  <PresentationFormat>Widescreen</PresentationFormat>
  <Paragraphs>132</Paragraphs>
  <Slides>19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Berlin Sans FB Demi</vt:lpstr>
      <vt:lpstr>Neue Haas Grotesk Text Pro</vt:lpstr>
      <vt:lpstr>Times New Roman</vt:lpstr>
      <vt:lpstr>BjornVTI</vt:lpstr>
      <vt:lpstr>USED CARS DATASET</vt:lpstr>
      <vt:lpstr>Motivation/ Business Context</vt:lpstr>
      <vt:lpstr>Data Description</vt:lpstr>
      <vt:lpstr>Data Description</vt:lpstr>
      <vt:lpstr>Data Preparation Required</vt:lpstr>
      <vt:lpstr>Research Questions</vt:lpstr>
      <vt:lpstr>Methodologies</vt:lpstr>
      <vt:lpstr>Joseph’s Methodologies</vt:lpstr>
      <vt:lpstr>Sohini’s Methodologies</vt:lpstr>
      <vt:lpstr>Harsha’s Methodologies</vt:lpstr>
      <vt:lpstr>Joseph’s Methodologies</vt:lpstr>
      <vt:lpstr>Aldo’s Methodologies</vt:lpstr>
      <vt:lpstr>Linda’s Methodologies</vt:lpstr>
      <vt:lpstr>PowerPoint Presentation</vt:lpstr>
      <vt:lpstr>PowerPoint Presentation</vt:lpstr>
      <vt:lpstr>Results</vt:lpstr>
      <vt:lpstr>Lessons Learned</vt:lpstr>
      <vt:lpstr>Thank you!          Q &amp; A </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Sohini Chintala</dc:creator>
  <cp:lastModifiedBy>Sohini Chintala</cp:lastModifiedBy>
  <cp:revision>1</cp:revision>
  <dcterms:created xsi:type="dcterms:W3CDTF">2023-07-21T04:33:32Z</dcterms:created>
  <dcterms:modified xsi:type="dcterms:W3CDTF">2023-07-24T20:05:50Z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0x010100564F9F632D555246A7FAF64DFE05EDBA</vt:lpwstr>
  </property>
</Properties>
</file>